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43" d="100"/>
          <a:sy n="143" d="100"/>
        </p:scale>
        <p:origin x="10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shum GOSWAMI" userId="adf151b2-fd41-4479-8f30-acc4ec2b632f" providerId="ADAL" clId="{C51C76A5-3424-4963-A561-88BF30EE4F57}"/>
    <pc:docChg chg="undo custSel modSld">
      <pc:chgData name="Anshum GOSWAMI" userId="adf151b2-fd41-4479-8f30-acc4ec2b632f" providerId="ADAL" clId="{C51C76A5-3424-4963-A561-88BF30EE4F57}" dt="2026-04-15T13:07:06.808" v="563" actId="1035"/>
      <pc:docMkLst>
        <pc:docMk/>
      </pc:docMkLst>
      <pc:sldChg chg="modSp mod">
        <pc:chgData name="Anshum GOSWAMI" userId="adf151b2-fd41-4479-8f30-acc4ec2b632f" providerId="ADAL" clId="{C51C76A5-3424-4963-A561-88BF30EE4F57}" dt="2026-04-15T13:07:06.808" v="563" actId="1035"/>
        <pc:sldMkLst>
          <pc:docMk/>
          <pc:sldMk cId="0" sldId="256"/>
        </pc:sldMkLst>
        <pc:spChg chg="mod">
          <ac:chgData name="Anshum GOSWAMI" userId="adf151b2-fd41-4479-8f30-acc4ec2b632f" providerId="ADAL" clId="{C51C76A5-3424-4963-A561-88BF30EE4F57}" dt="2026-04-15T13:07:06.808" v="563" actId="1035"/>
          <ac:spMkLst>
            <pc:docMk/>
            <pc:sldMk cId="0" sldId="256"/>
            <ac:spMk id="3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6:22.328" v="495" actId="20577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1:54.168" v="14" actId="1036"/>
        <pc:sldMkLst>
          <pc:docMk/>
          <pc:sldMk cId="0" sldId="257"/>
        </pc:sldMkLst>
        <pc:spChg chg="mod">
          <ac:chgData name="Anshum GOSWAMI" userId="adf151b2-fd41-4479-8f30-acc4ec2b632f" providerId="ADAL" clId="{C51C76A5-3424-4963-A561-88BF30EE4F57}" dt="2026-04-15T11:21:54.168" v="14" actId="1036"/>
          <ac:spMkLst>
            <pc:docMk/>
            <pc:sldMk cId="0" sldId="257"/>
            <ac:spMk id="6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3:06:09.291" v="494" actId="20577"/>
        <pc:sldMkLst>
          <pc:docMk/>
          <pc:sldMk cId="0" sldId="259"/>
        </pc:sldMkLst>
        <pc:spChg chg="mod">
          <ac:chgData name="Anshum GOSWAMI" userId="adf151b2-fd41-4479-8f30-acc4ec2b632f" providerId="ADAL" clId="{C51C76A5-3424-4963-A561-88BF30EE4F57}" dt="2026-04-15T11:22:18.134" v="34" actId="1036"/>
          <ac:spMkLst>
            <pc:docMk/>
            <pc:sldMk cId="0" sldId="259"/>
            <ac:spMk id="7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6:09.291" v="494" actId="20577"/>
          <ac:spMkLst>
            <pc:docMk/>
            <pc:sldMk cId="0" sldId="259"/>
            <ac:spMk id="14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2:29.509" v="49" actId="1036"/>
        <pc:sldMkLst>
          <pc:docMk/>
          <pc:sldMk cId="0" sldId="260"/>
        </pc:sldMkLst>
        <pc:spChg chg="mod">
          <ac:chgData name="Anshum GOSWAMI" userId="adf151b2-fd41-4479-8f30-acc4ec2b632f" providerId="ADAL" clId="{C51C76A5-3424-4963-A561-88BF30EE4F57}" dt="2026-04-15T11:22:29.509" v="49" actId="1036"/>
          <ac:spMkLst>
            <pc:docMk/>
            <pc:sldMk cId="0" sldId="260"/>
            <ac:spMk id="7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2:41.207" v="64" actId="1036"/>
        <pc:sldMkLst>
          <pc:docMk/>
          <pc:sldMk cId="0" sldId="261"/>
        </pc:sldMkLst>
        <pc:spChg chg="mod">
          <ac:chgData name="Anshum GOSWAMI" userId="adf151b2-fd41-4479-8f30-acc4ec2b632f" providerId="ADAL" clId="{C51C76A5-3424-4963-A561-88BF30EE4F57}" dt="2026-04-15T11:22:41.207" v="64" actId="1036"/>
          <ac:spMkLst>
            <pc:docMk/>
            <pc:sldMk cId="0" sldId="261"/>
            <ac:spMk id="7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3:04:59.825" v="488" actId="1036"/>
        <pc:sldMkLst>
          <pc:docMk/>
          <pc:sldMk cId="0" sldId="262"/>
        </pc:sldMkLst>
        <pc:spChg chg="mod">
          <ac:chgData name="Anshum GOSWAMI" userId="adf151b2-fd41-4479-8f30-acc4ec2b632f" providerId="ADAL" clId="{C51C76A5-3424-4963-A561-88BF30EE4F57}" dt="2026-04-15T11:22:53.223" v="80" actId="1036"/>
          <ac:spMkLst>
            <pc:docMk/>
            <pc:sldMk cId="0" sldId="262"/>
            <ac:spMk id="7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4:59.825" v="488" actId="1036"/>
          <ac:spMkLst>
            <pc:docMk/>
            <pc:sldMk cId="0" sldId="262"/>
            <ac:spMk id="42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3:03.622" v="96" actId="1036"/>
        <pc:sldMkLst>
          <pc:docMk/>
          <pc:sldMk cId="0" sldId="263"/>
        </pc:sldMkLst>
        <pc:spChg chg="mod">
          <ac:chgData name="Anshum GOSWAMI" userId="adf151b2-fd41-4479-8f30-acc4ec2b632f" providerId="ADAL" clId="{C51C76A5-3424-4963-A561-88BF30EE4F57}" dt="2026-04-15T11:23:03.622" v="96" actId="1036"/>
          <ac:spMkLst>
            <pc:docMk/>
            <pc:sldMk cId="0" sldId="263"/>
            <ac:spMk id="6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3:02:27.777" v="404" actId="20577"/>
        <pc:sldMkLst>
          <pc:docMk/>
          <pc:sldMk cId="0" sldId="264"/>
        </pc:sldMkLst>
        <pc:spChg chg="mod">
          <ac:chgData name="Anshum GOSWAMI" userId="adf151b2-fd41-4479-8f30-acc4ec2b632f" providerId="ADAL" clId="{C51C76A5-3424-4963-A561-88BF30EE4F57}" dt="2026-04-15T11:24:02.010" v="141" actId="1036"/>
          <ac:spMkLst>
            <pc:docMk/>
            <pc:sldMk cId="0" sldId="264"/>
            <ac:spMk id="5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1:23:42.931" v="137" actId="1036"/>
          <ac:spMkLst>
            <pc:docMk/>
            <pc:sldMk cId="0" sldId="264"/>
            <ac:spMk id="7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2:57:29.810" v="305" actId="20577"/>
          <ac:spMkLst>
            <pc:docMk/>
            <pc:sldMk cId="0" sldId="264"/>
            <ac:spMk id="22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1:58.525" v="387" actId="20577"/>
          <ac:spMkLst>
            <pc:docMk/>
            <pc:sldMk cId="0" sldId="264"/>
            <ac:spMk id="25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2:27.777" v="404" actId="20577"/>
          <ac:spMkLst>
            <pc:docMk/>
            <pc:sldMk cId="0" sldId="264"/>
            <ac:spMk id="30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1:24:10.474" v="143" actId="1036"/>
          <ac:spMkLst>
            <pc:docMk/>
            <pc:sldMk cId="0" sldId="264"/>
            <ac:spMk id="34" creationId="{00000000-0000-0000-0000-000000000000}"/>
          </ac:spMkLst>
        </pc:spChg>
      </pc:sldChg>
      <pc:sldChg chg="addSp delSp modSp mod">
        <pc:chgData name="Anshum GOSWAMI" userId="adf151b2-fd41-4479-8f30-acc4ec2b632f" providerId="ADAL" clId="{C51C76A5-3424-4963-A561-88BF30EE4F57}" dt="2026-04-15T13:03:55.053" v="485" actId="1035"/>
        <pc:sldMkLst>
          <pc:docMk/>
          <pc:sldMk cId="0" sldId="265"/>
        </pc:sldMkLst>
        <pc:spChg chg="mod">
          <ac:chgData name="Anshum GOSWAMI" userId="adf151b2-fd41-4479-8f30-acc4ec2b632f" providerId="ADAL" clId="{C51C76A5-3424-4963-A561-88BF30EE4F57}" dt="2026-04-15T13:03:43.779" v="476" actId="1036"/>
          <ac:spMkLst>
            <pc:docMk/>
            <pc:sldMk cId="0" sldId="265"/>
            <ac:spMk id="5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3:55.053" v="485" actId="1035"/>
          <ac:spMkLst>
            <pc:docMk/>
            <pc:sldMk cId="0" sldId="265"/>
            <ac:spMk id="7" creationId="{00000000-0000-0000-0000-000000000000}"/>
          </ac:spMkLst>
        </pc:spChg>
        <pc:spChg chg="mod">
          <ac:chgData name="Anshum GOSWAMI" userId="adf151b2-fd41-4479-8f30-acc4ec2b632f" providerId="ADAL" clId="{C51C76A5-3424-4963-A561-88BF30EE4F57}" dt="2026-04-15T13:03:00.554" v="427" actId="1036"/>
          <ac:spMkLst>
            <pc:docMk/>
            <pc:sldMk cId="0" sldId="265"/>
            <ac:spMk id="24" creationId="{00000000-0000-0000-0000-000000000000}"/>
          </ac:spMkLst>
        </pc:spChg>
        <pc:spChg chg="add del mod">
          <ac:chgData name="Anshum GOSWAMI" userId="adf151b2-fd41-4479-8f30-acc4ec2b632f" providerId="ADAL" clId="{C51C76A5-3424-4963-A561-88BF30EE4F57}" dt="2026-04-15T13:03:49.469" v="477" actId="478"/>
          <ac:spMkLst>
            <pc:docMk/>
            <pc:sldMk cId="0" sldId="265"/>
            <ac:spMk id="51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4:21.194" v="159" actId="1036"/>
        <pc:sldMkLst>
          <pc:docMk/>
          <pc:sldMk cId="0" sldId="266"/>
        </pc:sldMkLst>
        <pc:spChg chg="mod">
          <ac:chgData name="Anshum GOSWAMI" userId="adf151b2-fd41-4479-8f30-acc4ec2b632f" providerId="ADAL" clId="{C51C76A5-3424-4963-A561-88BF30EE4F57}" dt="2026-04-15T11:24:21.194" v="159" actId="1036"/>
          <ac:spMkLst>
            <pc:docMk/>
            <pc:sldMk cId="0" sldId="266"/>
            <ac:spMk id="7" creationId="{00000000-0000-0000-0000-000000000000}"/>
          </ac:spMkLst>
        </pc:spChg>
      </pc:sldChg>
      <pc:sldChg chg="modSp mod">
        <pc:chgData name="Anshum GOSWAMI" userId="adf151b2-fd41-4479-8f30-acc4ec2b632f" providerId="ADAL" clId="{C51C76A5-3424-4963-A561-88BF30EE4F57}" dt="2026-04-15T11:24:29.337" v="176" actId="1036"/>
        <pc:sldMkLst>
          <pc:docMk/>
          <pc:sldMk cId="0" sldId="267"/>
        </pc:sldMkLst>
        <pc:spChg chg="mod">
          <ac:chgData name="Anshum GOSWAMI" userId="adf151b2-fd41-4479-8f30-acc4ec2b632f" providerId="ADAL" clId="{C51C76A5-3424-4963-A561-88BF30EE4F57}" dt="2026-04-15T11:24:29.337" v="176" actId="1036"/>
          <ac:spMkLst>
            <pc:docMk/>
            <pc:sldMk cId="0" sldId="267"/>
            <ac:spMk id="7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Scholars</c:v>
                </c:pt>
              </c:strCache>
            </c:strRef>
          </c:tx>
          <c:spPr>
            <a:solidFill>
              <a:srgbClr val="888888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9F7-4DF8-B93D-E6022175872E}"/>
              </c:ext>
            </c:extLst>
          </c:dPt>
          <c:dPt>
            <c:idx val="1"/>
            <c:invertIfNegative val="0"/>
            <c:bubble3D val="0"/>
            <c:spPr>
              <a:solidFill>
                <a:srgbClr val="5BA4C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49F7-4DF8-B93D-E6022175872E}"/>
              </c:ext>
            </c:extLst>
          </c:dPt>
          <c:dPt>
            <c:idx val="2"/>
            <c:invertIfNegative val="0"/>
            <c:bubble3D val="0"/>
            <c:spPr>
              <a:solidFill>
                <a:srgbClr val="0072B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49F7-4DF8-B93D-E6022175872E}"/>
              </c:ext>
            </c:extLst>
          </c:dPt>
          <c:dPt>
            <c:idx val="3"/>
            <c:invertIfNegative val="0"/>
            <c:bubble3D val="0"/>
            <c:spPr>
              <a:solidFill>
                <a:srgbClr val="003A6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49F7-4DF8-B93D-E6022175872E}"/>
              </c:ext>
            </c:extLst>
          </c:dPt>
          <c:dPt>
            <c:idx val="4"/>
            <c:invertIfNegative val="0"/>
            <c:bubble3D val="0"/>
            <c:spPr>
              <a:solidFill>
                <a:srgbClr val="0083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49F7-4DF8-B93D-E6022175872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003A63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No formal /
Primary</c:v>
                </c:pt>
                <c:pt idx="1">
                  <c:v>Higher
Secondary</c:v>
                </c:pt>
                <c:pt idx="2">
                  <c:v>Bachelor's
Degree</c:v>
                </c:pt>
                <c:pt idx="3">
                  <c:v>Master's /
Postgraduate</c:v>
                </c:pt>
                <c:pt idx="4">
                  <c:v>Doctoral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260</c:v>
                </c:pt>
                <c:pt idx="1">
                  <c:v>281</c:v>
                </c:pt>
                <c:pt idx="2">
                  <c:v>439</c:v>
                </c:pt>
                <c:pt idx="3">
                  <c:v>78</c:v>
                </c:pt>
                <c:pt idx="4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9F7-4DF8-B93D-E602217587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555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0"/>
          <c:min val="0"/>
        </c:scaling>
        <c:delete val="0"/>
        <c:axPos val="l"/>
        <c:majorGridlines>
          <c:spPr>
            <a:ln w="6350" cap="flat">
              <a:solidFill>
                <a:srgbClr val="E8EEF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Scholars with confirmed DET scores</c:v>
                </c:pt>
              </c:strCache>
            </c:strRef>
          </c:tx>
          <c:spPr>
            <a:solidFill>
              <a:srgbClr val="E88B2A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85F-481F-88D6-6D6BB13B4C12}"/>
              </c:ext>
            </c:extLst>
          </c:dPt>
          <c:dPt>
            <c:idx val="1"/>
            <c:invertIfNegative val="0"/>
            <c:bubble3D val="0"/>
            <c:spPr>
              <a:solidFill>
                <a:srgbClr val="3DAA6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185F-481F-88D6-6D6BB13B4C12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u="none" strike="noStrike">
                    <a:solidFill>
                      <a:srgbClr val="444444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DET 95–115
(Approaching threshold)</c:v>
                </c:pt>
                <c:pt idx="1">
                  <c:v>DET 120–145
(Eligible)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195</c:v>
                </c:pt>
                <c:pt idx="1">
                  <c:v>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85F-481F-88D6-6D6BB13B4C1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555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50"/>
          <c:min val="0"/>
        </c:scaling>
        <c:delete val="0"/>
        <c:axPos val="l"/>
        <c:majorGridlines>
          <c:spPr>
            <a:ln w="6350" cap="flat">
              <a:solidFill>
                <a:srgbClr val="E8EEF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8888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550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6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731520"/>
            <a:ext cx="4114800" cy="4114800"/>
          </a:xfrm>
          <a:prstGeom prst="ellipse">
            <a:avLst/>
          </a:prstGeom>
          <a:solidFill>
            <a:srgbClr val="003A63">
              <a:alpha val="45000"/>
            </a:srgbClr>
          </a:solidFill>
          <a:ln w="12700">
            <a:solidFill>
              <a:srgbClr val="003A63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3129316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30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RESPONSE PLATFORM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48640" y="1298448"/>
            <a:ext cx="80467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Action Group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548640" y="21488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Case for UK TNE Engagement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0" y="2651760"/>
            <a:ext cx="3657600" cy="0"/>
          </a:xfrm>
          <a:prstGeom prst="line">
            <a:avLst/>
          </a:prstGeom>
          <a:noFill/>
          <a:ln w="12700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48640" y="2816352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India</a:t>
            </a:r>
            <a:r>
              <a:rPr lang="en-US" sz="140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Mosaik Education  |  April 2026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3520440"/>
            <a:ext cx="2743200" cy="8229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3520440"/>
            <a:ext cx="54864" cy="822960"/>
          </a:xfrm>
          <a:prstGeom prst="rect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02920" y="3547872"/>
            <a:ext cx="2743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249,000+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576072" y="3950208"/>
            <a:ext cx="25968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refugees &amp; asylum seekers in India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383280" y="3520440"/>
            <a:ext cx="2743200" cy="8229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3383280" y="3520440"/>
            <a:ext cx="54864" cy="822960"/>
          </a:xfrm>
          <a:prstGeom prst="rect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383280" y="3547872"/>
            <a:ext cx="2743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456432" y="3950208"/>
            <a:ext cx="25968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university-aged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263640" y="3520440"/>
            <a:ext cx="2743200" cy="8229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263640" y="3520440"/>
            <a:ext cx="54864" cy="822960"/>
          </a:xfrm>
          <a:prstGeom prst="rect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263640" y="3547872"/>
            <a:ext cx="2743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336792" y="3950208"/>
            <a:ext cx="259689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for skills &amp; education pathways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Future-Ready Skills: Aligning Refugee Talent with Global Demand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QS World Future Skills Index (2025): AI, digital, and green skills will define the next decade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85674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4023360" cy="83439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143000"/>
            <a:ext cx="1188720" cy="8343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2600" dirty="0"/>
          </a:p>
        </p:txBody>
      </p:sp>
      <p:sp>
        <p:nvSpPr>
          <p:cNvPr id="10" name="Shape 7"/>
          <p:cNvSpPr/>
          <p:nvPr/>
        </p:nvSpPr>
        <p:spPr>
          <a:xfrm>
            <a:off x="1554480" y="1309878"/>
            <a:ext cx="0" cy="500634"/>
          </a:xfrm>
          <a:prstGeom prst="line">
            <a:avLst/>
          </a:prstGeom>
          <a:noFill/>
          <a:ln w="1270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691640" y="1268158"/>
            <a:ext cx="2578608" cy="584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in AI skills demand by 2030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365760" y="2023110"/>
            <a:ext cx="4023360" cy="834390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65760" y="2023110"/>
            <a:ext cx="1188720" cy="8343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35%</a:t>
            </a:r>
            <a:endParaRPr lang="en-US" sz="2600" dirty="0"/>
          </a:p>
        </p:txBody>
      </p:sp>
      <p:sp>
        <p:nvSpPr>
          <p:cNvPr id="14" name="Shape 11"/>
          <p:cNvSpPr/>
          <p:nvPr/>
        </p:nvSpPr>
        <p:spPr>
          <a:xfrm>
            <a:off x="1554480" y="2189988"/>
            <a:ext cx="0" cy="500634"/>
          </a:xfrm>
          <a:prstGeom prst="line">
            <a:avLst/>
          </a:prstGeom>
          <a:noFill/>
          <a:ln w="1270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1691640" y="2148269"/>
            <a:ext cx="2578608" cy="584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in digital skills demand by 2030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365760" y="2903220"/>
            <a:ext cx="4023360" cy="83439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365760" y="2903220"/>
            <a:ext cx="1188720" cy="8343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24m</a:t>
            </a:r>
            <a:endParaRPr lang="en-US" sz="2600" dirty="0"/>
          </a:p>
        </p:txBody>
      </p:sp>
      <p:sp>
        <p:nvSpPr>
          <p:cNvPr id="18" name="Shape 15"/>
          <p:cNvSpPr/>
          <p:nvPr/>
        </p:nvSpPr>
        <p:spPr>
          <a:xfrm>
            <a:off x="1554480" y="3070098"/>
            <a:ext cx="0" cy="500634"/>
          </a:xfrm>
          <a:prstGeom prst="line">
            <a:avLst/>
          </a:prstGeom>
          <a:noFill/>
          <a:ln w="1270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1691640" y="3028378"/>
            <a:ext cx="2578608" cy="584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green jobs expected globally by 2030</a:t>
            </a:r>
            <a:endParaRPr lang="en-US" sz="1050" dirty="0"/>
          </a:p>
        </p:txBody>
      </p:sp>
      <p:sp>
        <p:nvSpPr>
          <p:cNvPr id="20" name="Shape 17"/>
          <p:cNvSpPr/>
          <p:nvPr/>
        </p:nvSpPr>
        <p:spPr>
          <a:xfrm>
            <a:off x="365760" y="3783330"/>
            <a:ext cx="4023360" cy="834390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365760" y="3783330"/>
            <a:ext cx="1188720" cy="8343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375m</a:t>
            </a:r>
            <a:endParaRPr lang="en-US" sz="2600" dirty="0"/>
          </a:p>
        </p:txBody>
      </p:sp>
      <p:sp>
        <p:nvSpPr>
          <p:cNvPr id="22" name="Shape 19"/>
          <p:cNvSpPr/>
          <p:nvPr/>
        </p:nvSpPr>
        <p:spPr>
          <a:xfrm>
            <a:off x="1554480" y="3950208"/>
            <a:ext cx="0" cy="500634"/>
          </a:xfrm>
          <a:prstGeom prst="line">
            <a:avLst/>
          </a:prstGeom>
          <a:noFill/>
          <a:ln w="1270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1691640" y="3908488"/>
            <a:ext cx="2578608" cy="5840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workers globally will need to switch occupational category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365760" y="4618718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QS World Future Skills Index 2025 / McKinsey Global Institute</a:t>
            </a:r>
            <a:endParaRPr lang="en-US" sz="750" dirty="0"/>
          </a:p>
        </p:txBody>
      </p:sp>
      <p:sp>
        <p:nvSpPr>
          <p:cNvPr id="25" name="Shape 22"/>
          <p:cNvSpPr/>
          <p:nvPr/>
        </p:nvSpPr>
        <p:spPr>
          <a:xfrm>
            <a:off x="4617720" y="1143000"/>
            <a:ext cx="4251960" cy="32004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4663440" y="1143000"/>
            <a:ext cx="4160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 Interest Areas — Priority Fields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4617720" y="1481328"/>
            <a:ext cx="4251960" cy="51511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728" y="1601724"/>
            <a:ext cx="274320" cy="274320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5065776" y="15179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Literacy &amp; Applied Data Science</a:t>
            </a:r>
            <a:endParaRPr lang="en-US" sz="1000" dirty="0"/>
          </a:p>
        </p:txBody>
      </p:sp>
      <p:sp>
        <p:nvSpPr>
          <p:cNvPr id="30" name="Text 26"/>
          <p:cNvSpPr/>
          <p:nvPr/>
        </p:nvSpPr>
        <p:spPr>
          <a:xfrm>
            <a:off x="5065776" y="17388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Foundational to advanced tracks</a:t>
            </a:r>
            <a:endParaRPr lang="en-US" sz="850" dirty="0"/>
          </a:p>
        </p:txBody>
      </p:sp>
      <p:sp>
        <p:nvSpPr>
          <p:cNvPr id="31" name="Shape 27"/>
          <p:cNvSpPr/>
          <p:nvPr/>
        </p:nvSpPr>
        <p:spPr>
          <a:xfrm>
            <a:off x="4617720" y="2014728"/>
            <a:ext cx="4251960" cy="51511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1728" y="2135124"/>
            <a:ext cx="274320" cy="274320"/>
          </a:xfrm>
          <a:prstGeom prst="rect">
            <a:avLst/>
          </a:prstGeom>
        </p:spPr>
      </p:pic>
      <p:sp>
        <p:nvSpPr>
          <p:cNvPr id="33" name="Text 28"/>
          <p:cNvSpPr/>
          <p:nvPr/>
        </p:nvSpPr>
        <p:spPr>
          <a:xfrm>
            <a:off x="5065776" y="20513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Economy Essentials</a:t>
            </a:r>
            <a:endParaRPr lang="en-US" sz="1000" dirty="0"/>
          </a:p>
        </p:txBody>
      </p:sp>
      <p:sp>
        <p:nvSpPr>
          <p:cNvPr id="34" name="Text 29"/>
          <p:cNvSpPr/>
          <p:nvPr/>
        </p:nvSpPr>
        <p:spPr>
          <a:xfrm>
            <a:off x="5065776" y="22722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Cloud, cybersecurity, UX fundamentals</a:t>
            </a:r>
            <a:endParaRPr lang="en-US" sz="850" dirty="0"/>
          </a:p>
        </p:txBody>
      </p:sp>
      <p:sp>
        <p:nvSpPr>
          <p:cNvPr id="35" name="Shape 30"/>
          <p:cNvSpPr/>
          <p:nvPr/>
        </p:nvSpPr>
        <p:spPr>
          <a:xfrm>
            <a:off x="4617720" y="2548128"/>
            <a:ext cx="4251960" cy="51511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1728" y="2668524"/>
            <a:ext cx="274320" cy="274320"/>
          </a:xfrm>
          <a:prstGeom prst="rect">
            <a:avLst/>
          </a:prstGeom>
        </p:spPr>
      </p:pic>
      <p:sp>
        <p:nvSpPr>
          <p:cNvPr id="37" name="Text 31"/>
          <p:cNvSpPr/>
          <p:nvPr/>
        </p:nvSpPr>
        <p:spPr>
          <a:xfrm>
            <a:off x="5065776" y="25847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Transition Skills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5065776" y="28056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Circular economy, sustainable design, ESG</a:t>
            </a:r>
            <a:endParaRPr lang="en-US" sz="850" dirty="0"/>
          </a:p>
        </p:txBody>
      </p:sp>
      <p:sp>
        <p:nvSpPr>
          <p:cNvPr id="39" name="Shape 33"/>
          <p:cNvSpPr/>
          <p:nvPr/>
        </p:nvSpPr>
        <p:spPr>
          <a:xfrm>
            <a:off x="4617720" y="3081528"/>
            <a:ext cx="4251960" cy="51511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81728" y="3201924"/>
            <a:ext cx="274320" cy="274320"/>
          </a:xfrm>
          <a:prstGeom prst="rect">
            <a:avLst/>
          </a:prstGeom>
        </p:spPr>
      </p:pic>
      <p:sp>
        <p:nvSpPr>
          <p:cNvPr id="41" name="Text 34"/>
          <p:cNvSpPr/>
          <p:nvPr/>
        </p:nvSpPr>
        <p:spPr>
          <a:xfrm>
            <a:off x="5065776" y="31181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Analytics &amp; Entrepreneurship</a:t>
            </a:r>
            <a:endParaRPr lang="en-US" sz="1000" dirty="0"/>
          </a:p>
        </p:txBody>
      </p:sp>
      <p:sp>
        <p:nvSpPr>
          <p:cNvPr id="42" name="Text 35"/>
          <p:cNvSpPr/>
          <p:nvPr/>
        </p:nvSpPr>
        <p:spPr>
          <a:xfrm>
            <a:off x="5065776" y="33390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digital economy</a:t>
            </a:r>
            <a:endParaRPr lang="en-US" sz="850" dirty="0"/>
          </a:p>
        </p:txBody>
      </p:sp>
      <p:sp>
        <p:nvSpPr>
          <p:cNvPr id="43" name="Shape 36"/>
          <p:cNvSpPr/>
          <p:nvPr/>
        </p:nvSpPr>
        <p:spPr>
          <a:xfrm>
            <a:off x="4617720" y="3614928"/>
            <a:ext cx="4251960" cy="51511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81728" y="3735324"/>
            <a:ext cx="274320" cy="274320"/>
          </a:xfrm>
          <a:prstGeom prst="rect">
            <a:avLst/>
          </a:prstGeom>
        </p:spPr>
      </p:pic>
      <p:sp>
        <p:nvSpPr>
          <p:cNvPr id="45" name="Text 37"/>
          <p:cNvSpPr/>
          <p:nvPr/>
        </p:nvSpPr>
        <p:spPr>
          <a:xfrm>
            <a:off x="5065776" y="36515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Technology &amp; Global Health</a:t>
            </a:r>
            <a:endParaRPr lang="en-US" sz="1000" dirty="0"/>
          </a:p>
        </p:txBody>
      </p:sp>
      <p:sp>
        <p:nvSpPr>
          <p:cNvPr id="46" name="Text 38"/>
          <p:cNvSpPr/>
          <p:nvPr/>
        </p:nvSpPr>
        <p:spPr>
          <a:xfrm>
            <a:off x="5065776" y="38724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Aligned to nursing/healthcare scholar interest</a:t>
            </a:r>
            <a:endParaRPr lang="en-US" sz="850" dirty="0"/>
          </a:p>
        </p:txBody>
      </p:sp>
      <p:sp>
        <p:nvSpPr>
          <p:cNvPr id="47" name="Shape 39"/>
          <p:cNvSpPr/>
          <p:nvPr/>
        </p:nvSpPr>
        <p:spPr>
          <a:xfrm>
            <a:off x="4617720" y="4148328"/>
            <a:ext cx="4251960" cy="51511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1728" y="4268724"/>
            <a:ext cx="274320" cy="274320"/>
          </a:xfrm>
          <a:prstGeom prst="rect">
            <a:avLst/>
          </a:prstGeom>
        </p:spPr>
      </p:pic>
      <p:sp>
        <p:nvSpPr>
          <p:cNvPr id="49" name="Text 40"/>
          <p:cNvSpPr/>
          <p:nvPr/>
        </p:nvSpPr>
        <p:spPr>
          <a:xfrm>
            <a:off x="5065776" y="418490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&amp; Professional English</a:t>
            </a:r>
            <a:endParaRPr lang="en-US" sz="1000" dirty="0"/>
          </a:p>
        </p:txBody>
      </p:sp>
      <p:sp>
        <p:nvSpPr>
          <p:cNvPr id="50" name="Text 41"/>
          <p:cNvSpPr/>
          <p:nvPr/>
        </p:nvSpPr>
        <p:spPr>
          <a:xfrm>
            <a:off x="5065776" y="4405884"/>
            <a:ext cx="373075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Embedded across all areas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Partnership Approach: Collaborative, Equitable, Sustainable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UNHCR's intention is deeper institutional engagement — not a transactional arrangement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6565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521208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30352" y="1234440"/>
            <a:ext cx="48646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Transactions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30352" y="1527048"/>
            <a:ext cx="48646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UNHCR's approach is anchored in the 15by30 Roadmap and Each One Take One (EOTO) framework, which call for partnerships that go beyond scholarship arrangements to genuine institutional collaboration.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30352" y="2112264"/>
            <a:ext cx="4846320" cy="0"/>
          </a:xfrm>
          <a:prstGeom prst="line">
            <a:avLst/>
          </a:prstGeom>
          <a:noFill/>
          <a:ln w="1270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30352" y="2167128"/>
            <a:ext cx="4864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means partnerships built on: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502920" y="2404872"/>
            <a:ext cx="54864" cy="41148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685800" y="2386584"/>
            <a:ext cx="4681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benefit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685800" y="2587752"/>
            <a:ext cx="46817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8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Universities bring academic capacity; UNHCR brings verified scholars, infrastructure, and global network — both gain</a:t>
            </a:r>
            <a:endParaRPr lang="en-US" sz="880" dirty="0"/>
          </a:p>
        </p:txBody>
      </p:sp>
      <p:sp>
        <p:nvSpPr>
          <p:cNvPr id="16" name="Shape 13"/>
          <p:cNvSpPr/>
          <p:nvPr/>
        </p:nvSpPr>
        <p:spPr>
          <a:xfrm>
            <a:off x="502920" y="2971800"/>
            <a:ext cx="54864" cy="41148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685800" y="2953512"/>
            <a:ext cx="4681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ownership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685800" y="3154680"/>
            <a:ext cx="46817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8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Programmes are co-designed, not commissioned — universities are partners in the education response, not service providers</a:t>
            </a:r>
            <a:endParaRPr lang="en-US" sz="880" dirty="0"/>
          </a:p>
        </p:txBody>
      </p:sp>
      <p:sp>
        <p:nvSpPr>
          <p:cNvPr id="19" name="Shape 16"/>
          <p:cNvSpPr/>
          <p:nvPr/>
        </p:nvSpPr>
        <p:spPr>
          <a:xfrm>
            <a:off x="502920" y="3538728"/>
            <a:ext cx="54864" cy="41148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685800" y="3520440"/>
            <a:ext cx="4681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Long-term commitment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685800" y="3721608"/>
            <a:ext cx="46817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8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seeks sustained relationships, not one-off cohorts — jointly contributing to research, evidence, and best practice</a:t>
            </a:r>
            <a:endParaRPr lang="en-US" sz="880" dirty="0"/>
          </a:p>
        </p:txBody>
      </p:sp>
      <p:sp>
        <p:nvSpPr>
          <p:cNvPr id="22" name="Shape 19"/>
          <p:cNvSpPr/>
          <p:nvPr/>
        </p:nvSpPr>
        <p:spPr>
          <a:xfrm>
            <a:off x="502920" y="4105656"/>
            <a:ext cx="54864" cy="41148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0"/>
          <p:cNvSpPr/>
          <p:nvPr/>
        </p:nvSpPr>
        <p:spPr>
          <a:xfrm>
            <a:off x="685800" y="4087368"/>
            <a:ext cx="46817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Equity &amp; inclusion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685800" y="4288536"/>
            <a:ext cx="468172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8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Refugee scholars are talented individuals whose participation enriches university communities and advances SDG4</a:t>
            </a:r>
            <a:endParaRPr lang="en-US" sz="880" dirty="0"/>
          </a:p>
        </p:txBody>
      </p:sp>
      <p:sp>
        <p:nvSpPr>
          <p:cNvPr id="25" name="Shape 22"/>
          <p:cNvSpPr/>
          <p:nvPr/>
        </p:nvSpPr>
        <p:spPr>
          <a:xfrm>
            <a:off x="5806440" y="1143000"/>
            <a:ext cx="3017520" cy="352044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5897880" y="1216152"/>
            <a:ext cx="28346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TNE as a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Cornerstone</a:t>
            </a:r>
            <a:endParaRPr lang="en-US" sz="1500" dirty="0"/>
          </a:p>
        </p:txBody>
      </p:sp>
      <p:sp>
        <p:nvSpPr>
          <p:cNvPr id="27" name="Shape 24"/>
          <p:cNvSpPr/>
          <p:nvPr/>
        </p:nvSpPr>
        <p:spPr>
          <a:xfrm>
            <a:off x="5943600" y="1920240"/>
            <a:ext cx="2743200" cy="0"/>
          </a:xfrm>
          <a:prstGeom prst="line">
            <a:avLst/>
          </a:prstGeom>
          <a:noFill/>
          <a:ln w="1905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5897880" y="1984248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TNE is one key modality — alongside connected learning, DAFI scholarships, and research partnerships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5897880" y="2679192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universities with TNE presence in India have a structural advantage: in-country reach without visa barriers</a:t>
            </a:r>
            <a:endParaRPr lang="en-US" sz="850" dirty="0"/>
          </a:p>
        </p:txBody>
      </p:sp>
      <p:sp>
        <p:nvSpPr>
          <p:cNvPr id="30" name="Text 27"/>
          <p:cNvSpPr/>
          <p:nvPr/>
        </p:nvSpPr>
        <p:spPr>
          <a:xfrm>
            <a:off x="5897880" y="3374136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sees TNE not as an outsourced channel, but as a co-investment in scholar capacity</a:t>
            </a:r>
            <a:endParaRPr lang="en-US" sz="850" dirty="0"/>
          </a:p>
        </p:txBody>
      </p:sp>
      <p:sp>
        <p:nvSpPr>
          <p:cNvPr id="31" name="Text 28"/>
          <p:cNvSpPr/>
          <p:nvPr/>
        </p:nvSpPr>
        <p:spPr>
          <a:xfrm>
            <a:off x="5897880" y="4069080"/>
            <a:ext cx="2834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India Action Group is the start of a deeper, ongoing partnership — not a one-time ask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India Action Group: What We Are Asking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commitment to refugee inclusion — anchored in your existing work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72326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5486400" cy="81610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65760" y="1143000"/>
            <a:ext cx="502920" cy="816102"/>
          </a:xfrm>
          <a:prstGeom prst="rect">
            <a:avLst/>
          </a:prstGeom>
          <a:solidFill>
            <a:srgbClr val="0072BB"/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5760" y="1143000"/>
            <a:ext cx="502920" cy="816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987552" y="1224610"/>
            <a:ext cx="4754880" cy="310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Dedicated scholarship allocation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987552" y="1551051"/>
            <a:ext cx="4754880" cy="3917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branch campuses or partner institutions in India for UNHCR-referred refugee and asylum seeker scholars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365760" y="2013966"/>
            <a:ext cx="5486400" cy="81610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365760" y="2013966"/>
            <a:ext cx="502920" cy="816102"/>
          </a:xfrm>
          <a:prstGeom prst="rect">
            <a:avLst/>
          </a:prstGeom>
          <a:solidFill>
            <a:srgbClr val="0072BB"/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65760" y="2013966"/>
            <a:ext cx="502920" cy="816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987552" y="2095576"/>
            <a:ext cx="4754880" cy="310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scholarship opportunities</a:t>
            </a:r>
            <a:endParaRPr lang="en-US" sz="1150" dirty="0"/>
          </a:p>
        </p:txBody>
      </p:sp>
      <p:sp>
        <p:nvSpPr>
          <p:cNvPr id="17" name="Text 14"/>
          <p:cNvSpPr/>
          <p:nvPr/>
        </p:nvSpPr>
        <p:spPr>
          <a:xfrm>
            <a:off x="987552" y="2422017"/>
            <a:ext cx="4754880" cy="3917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via UNHCR's Digital Learning Centres under the Digital Higher Education Initiative, in partnership with UNHCR and implementing partners</a:t>
            </a:r>
            <a:endParaRPr lang="en-US" sz="950" dirty="0"/>
          </a:p>
        </p:txBody>
      </p:sp>
      <p:sp>
        <p:nvSpPr>
          <p:cNvPr id="18" name="Shape 15"/>
          <p:cNvSpPr/>
          <p:nvPr/>
        </p:nvSpPr>
        <p:spPr>
          <a:xfrm>
            <a:off x="365760" y="2884932"/>
            <a:ext cx="5486400" cy="81610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6"/>
          <p:cNvSpPr/>
          <p:nvPr/>
        </p:nvSpPr>
        <p:spPr>
          <a:xfrm>
            <a:off x="365760" y="2884932"/>
            <a:ext cx="502920" cy="816102"/>
          </a:xfrm>
          <a:prstGeom prst="rect">
            <a:avLst/>
          </a:prstGeom>
          <a:solidFill>
            <a:srgbClr val="0072BB"/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7"/>
          <p:cNvSpPr/>
          <p:nvPr/>
        </p:nvSpPr>
        <p:spPr>
          <a:xfrm>
            <a:off x="365760" y="2884932"/>
            <a:ext cx="502920" cy="816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987552" y="2966542"/>
            <a:ext cx="4754880" cy="310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&amp; foundation programme engagement</a:t>
            </a:r>
            <a:endParaRPr lang="en-US" sz="1150" dirty="0"/>
          </a:p>
        </p:txBody>
      </p:sp>
      <p:sp>
        <p:nvSpPr>
          <p:cNvPr id="22" name="Text 19"/>
          <p:cNvSpPr/>
          <p:nvPr/>
        </p:nvSpPr>
        <p:spPr>
          <a:xfrm>
            <a:off x="987552" y="3292983"/>
            <a:ext cx="4754880" cy="3917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Sequenced toward RSSP, UNICORE, and other existing third-country education and labour pathways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365760" y="3755898"/>
            <a:ext cx="5486400" cy="81610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365760" y="3755898"/>
            <a:ext cx="502920" cy="816102"/>
          </a:xfrm>
          <a:prstGeom prst="rect">
            <a:avLst/>
          </a:prstGeom>
          <a:solidFill>
            <a:srgbClr val="0072BB"/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365760" y="3755898"/>
            <a:ext cx="502920" cy="8161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6" name="Text 23"/>
          <p:cNvSpPr/>
          <p:nvPr/>
        </p:nvSpPr>
        <p:spPr>
          <a:xfrm>
            <a:off x="987552" y="3837508"/>
            <a:ext cx="4754880" cy="3101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Future-skills programme alignment</a:t>
            </a:r>
            <a:endParaRPr lang="en-US" sz="1150" dirty="0"/>
          </a:p>
        </p:txBody>
      </p:sp>
      <p:sp>
        <p:nvSpPr>
          <p:cNvPr id="27" name="Text 24"/>
          <p:cNvSpPr/>
          <p:nvPr/>
        </p:nvSpPr>
        <p:spPr>
          <a:xfrm>
            <a:off x="987552" y="4163949"/>
            <a:ext cx="4754880" cy="3917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UG/PG and micro-credential courses — as modular short courses or integrated diploma components, aligned to QS Future Skills Index priorities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6080760" y="1143000"/>
            <a:ext cx="2834640" cy="352044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6080760" y="1143000"/>
            <a:ext cx="2834640" cy="292608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6126480" y="11430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Now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6126480" y="1490472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visa routes for Afghan &amp; Myanmar nationals are suspended — TNE in India is the viable alternative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6126480" y="2057400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GRF 2023 pledges create institutional mandate for education &amp; skills action</a:t>
            </a:r>
            <a:endParaRPr lang="en-US" sz="850" dirty="0"/>
          </a:p>
        </p:txBody>
      </p:sp>
      <p:sp>
        <p:nvSpPr>
          <p:cNvPr id="33" name="Text 30"/>
          <p:cNvSpPr/>
          <p:nvPr/>
        </p:nvSpPr>
        <p:spPr>
          <a:xfrm>
            <a:off x="6126480" y="2624328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India's TNE regulatory environment is progressively enabling UK partnerships</a:t>
            </a:r>
            <a:endParaRPr lang="en-US" sz="850" dirty="0"/>
          </a:p>
        </p:txBody>
      </p:sp>
      <p:sp>
        <p:nvSpPr>
          <p:cNvPr id="34" name="Text 31"/>
          <p:cNvSpPr/>
          <p:nvPr/>
        </p:nvSpPr>
        <p:spPr>
          <a:xfrm>
            <a:off x="6126480" y="3191256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RSSP, UNICORE &amp; Asia-Pacific pathways create immediate absorptive capacity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6126480" y="3758184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SDG alignment — refugee education connects with India's SDG Cooperation Framework</a:t>
            </a:r>
            <a:endParaRPr lang="en-US" sz="850" dirty="0"/>
          </a:p>
        </p:txBody>
      </p:sp>
      <p:sp>
        <p:nvSpPr>
          <p:cNvPr id="36" name="Text 33"/>
          <p:cNvSpPr/>
          <p:nvPr/>
        </p:nvSpPr>
        <p:spPr>
          <a:xfrm>
            <a:off x="6126480" y="4325112"/>
            <a:ext cx="2743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7E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pre-screening removes the scholar identification burden from universities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182880"/>
            <a:ext cx="4114800" cy="4114800"/>
          </a:xfrm>
          <a:prstGeom prst="ellipse">
            <a:avLst/>
          </a:prstGeom>
          <a:solidFill>
            <a:srgbClr val="003A63">
              <a:alpha val="40000"/>
            </a:srgbClr>
          </a:solidFill>
          <a:ln w="12700">
            <a:solidFill>
              <a:srgbClr val="003A63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1371600" y="2926080"/>
            <a:ext cx="3200400" cy="320040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914400" y="73152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0" b="1" dirty="0">
                <a:solidFill>
                  <a:srgbClr val="FFFFFF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457200" y="21945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 Discussion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2743200" y="3035808"/>
            <a:ext cx="3657600" cy="0"/>
          </a:xfrm>
          <a:prstGeom prst="line">
            <a:avLst/>
          </a:prstGeom>
          <a:noFill/>
          <a:ln w="12700">
            <a:solidFill>
              <a:srgbClr val="FFFFFF">
                <a:alpha val="6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318211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welcome your thoughts, questions, and expressions of interest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1828800" y="3703320"/>
            <a:ext cx="5486400" cy="86868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874520" y="3730752"/>
            <a:ext cx="5394960" cy="8138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India Complementary Pathways Team
</a:t>
            </a:r>
            <a:r>
              <a:rPr lang="en-US" sz="100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collaboration with Mosaik Education  |  Global Response Platform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65760" y="4758978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365760" y="1143000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365760" y="1143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60120" y="1188720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the Scholars?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960120" y="1399032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&amp; skills profile of the refugee and asylum seeker community in India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365760" y="1650492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65760" y="1650492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65760" y="16504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960120" y="1696212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Pathways That Already Exist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960120" y="1906524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UNICORE Italy, RSSP Australia, Global Korea Scholarship, Talent Beyond Boundaries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365760" y="2157984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365760" y="2157984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65760" y="21579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960120" y="2203704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English Proficiency Gap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960120" y="2414016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scholars are today — and how UK TNE can bridge this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365760" y="2665476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365760" y="2665476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365760" y="26654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960120" y="2711196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TNE: Ways to Help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960120" y="2921508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scholarships and programmes to the DHE Initiative infrastructure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365760" y="3172968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365760" y="3172968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365760" y="317296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960120" y="3218688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Future-Ready Skills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960120" y="3429000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Aligning refugee talent with QS World Future Skills Index priorities</a:t>
            </a:r>
            <a:endParaRPr lang="en-US" sz="900" dirty="0"/>
          </a:p>
        </p:txBody>
      </p:sp>
      <p:sp>
        <p:nvSpPr>
          <p:cNvPr id="32" name="Shape 29"/>
          <p:cNvSpPr/>
          <p:nvPr/>
        </p:nvSpPr>
        <p:spPr>
          <a:xfrm>
            <a:off x="365760" y="3680460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365760" y="3680460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365760" y="36804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960120" y="3726180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Partnership Approach</a:t>
            </a:r>
            <a:endParaRPr lang="en-US" sz="1200" dirty="0"/>
          </a:p>
        </p:txBody>
      </p:sp>
      <p:sp>
        <p:nvSpPr>
          <p:cNvPr id="36" name="Text 33"/>
          <p:cNvSpPr/>
          <p:nvPr/>
        </p:nvSpPr>
        <p:spPr>
          <a:xfrm>
            <a:off x="960120" y="3936492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Collaborative, equitable, sustainable — not transactional</a:t>
            </a:r>
            <a:endParaRPr lang="en-US" sz="900" dirty="0"/>
          </a:p>
        </p:txBody>
      </p:sp>
      <p:sp>
        <p:nvSpPr>
          <p:cNvPr id="37" name="Shape 34"/>
          <p:cNvSpPr/>
          <p:nvPr/>
        </p:nvSpPr>
        <p:spPr>
          <a:xfrm>
            <a:off x="365760" y="4187952"/>
            <a:ext cx="84124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254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365760" y="4187952"/>
            <a:ext cx="457200" cy="45720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365760" y="418795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100" dirty="0"/>
          </a:p>
        </p:txBody>
      </p:sp>
      <p:sp>
        <p:nvSpPr>
          <p:cNvPr id="40" name="Text 37"/>
          <p:cNvSpPr/>
          <p:nvPr/>
        </p:nvSpPr>
        <p:spPr>
          <a:xfrm>
            <a:off x="960120" y="4233672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Are Asking</a:t>
            </a:r>
            <a:endParaRPr lang="en-US" sz="1200" dirty="0"/>
          </a:p>
        </p:txBody>
      </p:sp>
      <p:sp>
        <p:nvSpPr>
          <p:cNvPr id="41" name="Text 38"/>
          <p:cNvSpPr/>
          <p:nvPr/>
        </p:nvSpPr>
        <p:spPr>
          <a:xfrm>
            <a:off x="960120" y="4443984"/>
            <a:ext cx="7680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commitment as a founding India Action Group member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Context: India's Refugee Community &amp; the UK Connection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UK universities — and why now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58978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42519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48640" y="1252728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India hosts over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48640" y="1490472"/>
            <a:ext cx="3886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249,000+</a:t>
            </a:r>
            <a:endParaRPr lang="en-US" sz="4200" dirty="0"/>
          </a:p>
        </p:txBody>
      </p:sp>
      <p:sp>
        <p:nvSpPr>
          <p:cNvPr id="11" name="Text 8"/>
          <p:cNvSpPr/>
          <p:nvPr/>
        </p:nvSpPr>
        <p:spPr>
          <a:xfrm>
            <a:off x="548640" y="2057400"/>
            <a:ext cx="3886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refugees and asylum seekers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548640" y="2350008"/>
            <a:ext cx="3840480" cy="0"/>
          </a:xfrm>
          <a:prstGeom prst="line">
            <a:avLst/>
          </a:prstGeom>
          <a:noFill/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548640" y="2441448"/>
            <a:ext cx="38862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Nearly half are university-aged (18–35 years)
Many are from </a:t>
            </a:r>
            <a:r>
              <a:rPr lang="en-US" sz="10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Afghanistan and Myanmar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communities where UK visa routes to campus have been suspended
UK universities can still reach these students through </a:t>
            </a:r>
            <a:r>
              <a:rPr lang="en-US" sz="10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Transnational Education (TNE)</a:t>
            </a: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India — branch campuses, partner institutions, or online</a:t>
            </a:r>
            <a:endParaRPr lang="en-US" sz="1050" dirty="0"/>
          </a:p>
        </p:txBody>
      </p:sp>
      <p:sp>
        <p:nvSpPr>
          <p:cNvPr id="14" name="Shape 11"/>
          <p:cNvSpPr/>
          <p:nvPr/>
        </p:nvSpPr>
        <p:spPr>
          <a:xfrm>
            <a:off x="4846320" y="1143000"/>
            <a:ext cx="1993392" cy="169164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846320" y="1234440"/>
            <a:ext cx="19933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</a:t>
            </a:r>
            <a:endParaRPr lang="en-US" sz="3600" dirty="0"/>
          </a:p>
        </p:txBody>
      </p:sp>
      <p:sp>
        <p:nvSpPr>
          <p:cNvPr id="16" name="Text 13"/>
          <p:cNvSpPr/>
          <p:nvPr/>
        </p:nvSpPr>
        <p:spPr>
          <a:xfrm>
            <a:off x="4937760" y="1920240"/>
            <a:ext cx="1810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University-aged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4937760" y="2304288"/>
            <a:ext cx="18105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18–35 years</a:t>
            </a:r>
            <a:endParaRPr lang="en-US" sz="850" dirty="0"/>
          </a:p>
        </p:txBody>
      </p:sp>
      <p:sp>
        <p:nvSpPr>
          <p:cNvPr id="18" name="Shape 15"/>
          <p:cNvSpPr/>
          <p:nvPr/>
        </p:nvSpPr>
        <p:spPr>
          <a:xfrm>
            <a:off x="6903720" y="1143000"/>
            <a:ext cx="1993392" cy="169164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903720" y="1234440"/>
            <a:ext cx="19933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807</a:t>
            </a:r>
            <a:endParaRPr lang="en-US" sz="3600" dirty="0"/>
          </a:p>
        </p:txBody>
      </p:sp>
      <p:sp>
        <p:nvSpPr>
          <p:cNvPr id="20" name="Text 17"/>
          <p:cNvSpPr/>
          <p:nvPr/>
        </p:nvSpPr>
        <p:spPr>
          <a:xfrm>
            <a:off x="6995160" y="1920240"/>
            <a:ext cx="1810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tertiary qualifications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6995160" y="2304288"/>
            <a:ext cx="18105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Bachelor's or above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4846320" y="2926080"/>
            <a:ext cx="199339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846320" y="2926080"/>
            <a:ext cx="45720" cy="169164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846320" y="3017520"/>
            <a:ext cx="19933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948</a:t>
            </a:r>
            <a:endParaRPr lang="en-US" sz="3600" dirty="0"/>
          </a:p>
        </p:txBody>
      </p:sp>
      <p:sp>
        <p:nvSpPr>
          <p:cNvPr id="25" name="Text 22"/>
          <p:cNvSpPr/>
          <p:nvPr/>
        </p:nvSpPr>
        <p:spPr>
          <a:xfrm>
            <a:off x="4937760" y="3703320"/>
            <a:ext cx="1810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Demonstrable skills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4937760" y="4087368"/>
            <a:ext cx="18105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4 clusters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6903720" y="2926080"/>
            <a:ext cx="1993392" cy="1691640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5"/>
          <p:cNvSpPr/>
          <p:nvPr/>
        </p:nvSpPr>
        <p:spPr>
          <a:xfrm>
            <a:off x="6903720" y="2926080"/>
            <a:ext cx="45720" cy="169164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6"/>
          <p:cNvSpPr/>
          <p:nvPr/>
        </p:nvSpPr>
        <p:spPr>
          <a:xfrm>
            <a:off x="6903720" y="3017520"/>
            <a:ext cx="19933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1,000+</a:t>
            </a:r>
            <a:endParaRPr lang="en-US" sz="3600" dirty="0"/>
          </a:p>
        </p:txBody>
      </p:sp>
      <p:sp>
        <p:nvSpPr>
          <p:cNvPr id="30" name="Text 27"/>
          <p:cNvSpPr/>
          <p:nvPr/>
        </p:nvSpPr>
        <p:spPr>
          <a:xfrm>
            <a:off x="6995160" y="3703320"/>
            <a:ext cx="18105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Eligible for pathways</a:t>
            </a:r>
            <a:endParaRPr lang="en-US" sz="950" dirty="0"/>
          </a:p>
        </p:txBody>
      </p:sp>
      <p:sp>
        <p:nvSpPr>
          <p:cNvPr id="31" name="Text 28"/>
          <p:cNvSpPr/>
          <p:nvPr/>
        </p:nvSpPr>
        <p:spPr>
          <a:xfrm>
            <a:off x="6995160" y="4087368"/>
            <a:ext cx="18105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India survey 2026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365760" y="4656292"/>
            <a:ext cx="71323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 Third-country solutions: pathways for refugees to relocate from their host country to a third receiving country, including through education and labour mobility pathways.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the Scholars? Education Profile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India survey of 1,000+ individuals eligible for skills &amp; education pathways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6565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553212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hart 0"/>
          <p:cNvGraphicFramePr/>
          <p:nvPr/>
        </p:nvGraphicFramePr>
        <p:xfrm>
          <a:off x="411480" y="1188720"/>
          <a:ext cx="544068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hape 6"/>
          <p:cNvSpPr/>
          <p:nvPr/>
        </p:nvSpPr>
        <p:spPr>
          <a:xfrm>
            <a:off x="6080760" y="1143000"/>
            <a:ext cx="2834640" cy="150876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6080760" y="1143000"/>
            <a:ext cx="28346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807</a:t>
            </a:r>
            <a:endParaRPr lang="en-US" sz="5000" dirty="0"/>
          </a:p>
        </p:txBody>
      </p:sp>
      <p:sp>
        <p:nvSpPr>
          <p:cNvPr id="12" name="Text 8"/>
          <p:cNvSpPr/>
          <p:nvPr/>
        </p:nvSpPr>
        <p:spPr>
          <a:xfrm>
            <a:off x="6126480" y="192024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scholars hold a bachelor's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degree or above</a:t>
            </a:r>
            <a:endParaRPr lang="en-US" sz="1050" dirty="0"/>
          </a:p>
        </p:txBody>
      </p:sp>
      <p:sp>
        <p:nvSpPr>
          <p:cNvPr id="13" name="Shape 9"/>
          <p:cNvSpPr/>
          <p:nvPr/>
        </p:nvSpPr>
        <p:spPr>
          <a:xfrm>
            <a:off x="6080760" y="2743200"/>
            <a:ext cx="283464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6199632" y="2816352"/>
            <a:ext cx="2606040" cy="18470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 tertiary base - skewed toward STEM, business, and health - making this community highly suited for structured higher education and labour pathway engagement.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Are the Scholars? Skills Profile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948 individuals with identifiable professional skills — across four clusters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58978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4279392" cy="16139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381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365760" y="1143000"/>
            <a:ext cx="64008" cy="1613916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7"/>
          <p:cNvSpPr/>
          <p:nvPr/>
        </p:nvSpPr>
        <p:spPr>
          <a:xfrm>
            <a:off x="3913632" y="1252728"/>
            <a:ext cx="566928" cy="566928"/>
          </a:xfrm>
          <a:prstGeom prst="ellipse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928" y="1335024"/>
            <a:ext cx="402336" cy="402336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6928" y="121615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Skills</a:t>
            </a:r>
            <a:endParaRPr lang="en-US" sz="1250" dirty="0"/>
          </a:p>
        </p:txBody>
      </p:sp>
      <p:sp>
        <p:nvSpPr>
          <p:cNvPr id="13" name="Text 9"/>
          <p:cNvSpPr/>
          <p:nvPr/>
        </p:nvSpPr>
        <p:spPr>
          <a:xfrm>
            <a:off x="566928" y="146304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439 scholars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30352" y="1691640"/>
            <a:ext cx="3986784" cy="0"/>
          </a:xfrm>
          <a:prstGeom prst="line">
            <a:avLst/>
          </a:prstGeom>
          <a:noFill/>
          <a:ln w="9525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530352" y="1737360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BCA, B.Tech, MCA, MBA, Doctorates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530352" y="1947672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roles: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development, data science, digital infrastructure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800600" y="1143000"/>
            <a:ext cx="4279392" cy="16139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381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4800600" y="1143000"/>
            <a:ext cx="64008" cy="1613916"/>
          </a:xfrm>
          <a:prstGeom prst="rect">
            <a:avLst/>
          </a:prstGeom>
          <a:solidFill>
            <a:srgbClr val="3DAA6F"/>
          </a:solidFill>
          <a:ln w="12700">
            <a:solidFill>
              <a:srgbClr val="3DAA6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8348472" y="1252728"/>
            <a:ext cx="566928" cy="566928"/>
          </a:xfrm>
          <a:prstGeom prst="ellipse">
            <a:avLst/>
          </a:prstGeom>
          <a:solidFill>
            <a:srgbClr val="3DAA6F"/>
          </a:solidFill>
          <a:ln w="12700">
            <a:solidFill>
              <a:srgbClr val="3DAA6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0768" y="1335024"/>
            <a:ext cx="402336" cy="402336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001768" y="121615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AA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Skills</a:t>
            </a:r>
            <a:endParaRPr lang="en-US" sz="1250" dirty="0"/>
          </a:p>
        </p:txBody>
      </p:sp>
      <p:sp>
        <p:nvSpPr>
          <p:cNvPr id="22" name="Text 17"/>
          <p:cNvSpPr/>
          <p:nvPr/>
        </p:nvSpPr>
        <p:spPr>
          <a:xfrm>
            <a:off x="5001768" y="1463040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 scholars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965192" y="1691640"/>
            <a:ext cx="3986784" cy="0"/>
          </a:xfrm>
          <a:prstGeom prst="line">
            <a:avLst/>
          </a:prstGeom>
          <a:noFill/>
          <a:ln w="9525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19"/>
          <p:cNvSpPr/>
          <p:nvPr/>
        </p:nvSpPr>
        <p:spPr>
          <a:xfrm>
            <a:off x="4965192" y="1737360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/ informal education with hands-on experience</a:t>
            </a:r>
            <a:endParaRPr lang="en-US" sz="900" dirty="0"/>
          </a:p>
        </p:txBody>
      </p:sp>
      <p:sp>
        <p:nvSpPr>
          <p:cNvPr id="25" name="Text 20"/>
          <p:cNvSpPr/>
          <p:nvPr/>
        </p:nvSpPr>
        <p:spPr>
          <a:xfrm>
            <a:off x="4965192" y="1947672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roles: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building, sustainable agriculture, waste management</a:t>
            </a:r>
            <a:endParaRPr lang="en-US" sz="900" dirty="0"/>
          </a:p>
        </p:txBody>
      </p:sp>
      <p:sp>
        <p:nvSpPr>
          <p:cNvPr id="26" name="Shape 21"/>
          <p:cNvSpPr/>
          <p:nvPr/>
        </p:nvSpPr>
        <p:spPr>
          <a:xfrm>
            <a:off x="365760" y="2830068"/>
            <a:ext cx="4279392" cy="16139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381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365760" y="2830068"/>
            <a:ext cx="64008" cy="1613916"/>
          </a:xfrm>
          <a:prstGeom prst="rect">
            <a:avLst/>
          </a:prstGeom>
          <a:solidFill>
            <a:srgbClr val="E88B2A"/>
          </a:solidFill>
          <a:ln w="12700">
            <a:solidFill>
              <a:srgbClr val="E8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3"/>
          <p:cNvSpPr/>
          <p:nvPr/>
        </p:nvSpPr>
        <p:spPr>
          <a:xfrm>
            <a:off x="3913632" y="2939796"/>
            <a:ext cx="566928" cy="566928"/>
          </a:xfrm>
          <a:prstGeom prst="ellipse">
            <a:avLst/>
          </a:prstGeom>
          <a:solidFill>
            <a:srgbClr val="E88B2A"/>
          </a:solidFill>
          <a:ln w="12700">
            <a:solidFill>
              <a:srgbClr val="E8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95928" y="3022092"/>
            <a:ext cx="402336" cy="402336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566928" y="29032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8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Vocational Skills</a:t>
            </a:r>
            <a:endParaRPr lang="en-US" sz="1250" dirty="0"/>
          </a:p>
        </p:txBody>
      </p:sp>
      <p:sp>
        <p:nvSpPr>
          <p:cNvPr id="31" name="Text 25"/>
          <p:cNvSpPr/>
          <p:nvPr/>
        </p:nvSpPr>
        <p:spPr>
          <a:xfrm>
            <a:off x="566928" y="315010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267 scholars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530352" y="3378708"/>
            <a:ext cx="3986784" cy="0"/>
          </a:xfrm>
          <a:prstGeom prst="line">
            <a:avLst/>
          </a:prstGeom>
          <a:noFill/>
          <a:ln w="9525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530352" y="3424428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formal education or vocational diplomas</a:t>
            </a:r>
            <a:endParaRPr lang="en-US" sz="900" dirty="0"/>
          </a:p>
        </p:txBody>
      </p:sp>
      <p:sp>
        <p:nvSpPr>
          <p:cNvPr id="34" name="Text 28"/>
          <p:cNvSpPr/>
          <p:nvPr/>
        </p:nvSpPr>
        <p:spPr>
          <a:xfrm>
            <a:off x="530352" y="3634740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roles: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Tailoring/embroidery, hospitality, carpentry, plumbing</a:t>
            </a:r>
            <a:endParaRPr lang="en-US" sz="900" dirty="0"/>
          </a:p>
        </p:txBody>
      </p:sp>
      <p:sp>
        <p:nvSpPr>
          <p:cNvPr id="35" name="Shape 29"/>
          <p:cNvSpPr/>
          <p:nvPr/>
        </p:nvSpPr>
        <p:spPr>
          <a:xfrm>
            <a:off x="4800600" y="2830068"/>
            <a:ext cx="4279392" cy="161391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38100" dist="127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0"/>
          <p:cNvSpPr/>
          <p:nvPr/>
        </p:nvSpPr>
        <p:spPr>
          <a:xfrm>
            <a:off x="4800600" y="2830068"/>
            <a:ext cx="64008" cy="1613916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1"/>
          <p:cNvSpPr/>
          <p:nvPr/>
        </p:nvSpPr>
        <p:spPr>
          <a:xfrm>
            <a:off x="8348472" y="2939796"/>
            <a:ext cx="566928" cy="566928"/>
          </a:xfrm>
          <a:prstGeom prst="ellipse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0768" y="3022092"/>
            <a:ext cx="402336" cy="402336"/>
          </a:xfrm>
          <a:prstGeom prst="rect">
            <a:avLst/>
          </a:prstGeom>
        </p:spPr>
      </p:pic>
      <p:sp>
        <p:nvSpPr>
          <p:cNvPr id="39" name="Text 32"/>
          <p:cNvSpPr/>
          <p:nvPr/>
        </p:nvSpPr>
        <p:spPr>
          <a:xfrm>
            <a:off x="5001768" y="29032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83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Healthcare &amp; Other</a:t>
            </a:r>
            <a:endParaRPr lang="en-US" sz="1250" dirty="0"/>
          </a:p>
        </p:txBody>
      </p:sp>
      <p:sp>
        <p:nvSpPr>
          <p:cNvPr id="40" name="Text 33"/>
          <p:cNvSpPr/>
          <p:nvPr/>
        </p:nvSpPr>
        <p:spPr>
          <a:xfrm>
            <a:off x="5001768" y="315010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 scholars</a:t>
            </a:r>
            <a:endParaRPr lang="en-US" sz="1000" dirty="0"/>
          </a:p>
        </p:txBody>
      </p:sp>
      <p:sp>
        <p:nvSpPr>
          <p:cNvPr id="41" name="Shape 34"/>
          <p:cNvSpPr/>
          <p:nvPr/>
        </p:nvSpPr>
        <p:spPr>
          <a:xfrm>
            <a:off x="4965192" y="3378708"/>
            <a:ext cx="3986784" cy="0"/>
          </a:xfrm>
          <a:prstGeom prst="line">
            <a:avLst/>
          </a:prstGeom>
          <a:noFill/>
          <a:ln w="9525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35"/>
          <p:cNvSpPr/>
          <p:nvPr/>
        </p:nvSpPr>
        <p:spPr>
          <a:xfrm>
            <a:off x="4965192" y="3424428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/ vocational training (incl. 32 healthcare)</a:t>
            </a:r>
            <a:endParaRPr lang="en-US" sz="900" dirty="0"/>
          </a:p>
        </p:txBody>
      </p:sp>
      <p:sp>
        <p:nvSpPr>
          <p:cNvPr id="43" name="Text 36"/>
          <p:cNvSpPr/>
          <p:nvPr/>
        </p:nvSpPr>
        <p:spPr>
          <a:xfrm>
            <a:off x="4965192" y="3634740"/>
            <a:ext cx="398678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Prospective roles: </a:t>
            </a: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Nursing assistants, caregiving, diverse service roles</a:t>
            </a:r>
            <a:endParaRPr lang="en-US" sz="900" dirty="0"/>
          </a:p>
        </p:txBody>
      </p:sp>
      <p:sp>
        <p:nvSpPr>
          <p:cNvPr id="44" name="Text 37"/>
          <p:cNvSpPr/>
          <p:nvPr/>
        </p:nvSpPr>
        <p:spPr>
          <a:xfrm>
            <a:off x="365760" y="4562856"/>
            <a:ext cx="71323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Distribution reflects urbanised, service-economy origins of communities from Afghanistan and Myanmar — digital literacy and vocational trades are common even at low formal education levels.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Pathways That Already Exist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is not the pathways — it is scholar readiness to access them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58978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1481328" cy="29260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29768" y="1143000"/>
            <a:ext cx="13990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1874520" y="1143000"/>
            <a:ext cx="932688" cy="29260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938528" y="1143000"/>
            <a:ext cx="8503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Level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2834640" y="1143000"/>
            <a:ext cx="2532888" cy="29260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2898648" y="1143000"/>
            <a:ext cx="24505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Fields</a:t>
            </a:r>
            <a:endParaRPr lang="en-US" sz="1000" dirty="0"/>
          </a:p>
        </p:txBody>
      </p:sp>
      <p:sp>
        <p:nvSpPr>
          <p:cNvPr id="14" name="Shape 11"/>
          <p:cNvSpPr/>
          <p:nvPr/>
        </p:nvSpPr>
        <p:spPr>
          <a:xfrm>
            <a:off x="5394960" y="1143000"/>
            <a:ext cx="3493008" cy="29260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5458968" y="1143000"/>
            <a:ext cx="34107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UK TNE Can Help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365760" y="1435608"/>
            <a:ext cx="8503920" cy="742950"/>
          </a:xfrm>
          <a:prstGeom prst="rect">
            <a:avLst/>
          </a:prstGeom>
          <a:solidFill>
            <a:srgbClr val="FFFFFF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365760" y="1435608"/>
            <a:ext cx="64008" cy="742950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5"/>
          <p:cNvSpPr/>
          <p:nvPr/>
        </p:nvSpPr>
        <p:spPr>
          <a:xfrm>
            <a:off x="457200" y="1472184"/>
            <a:ext cx="138074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UNICORE (Italy)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1965960" y="1472184"/>
            <a:ext cx="8321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Masters / PG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2926080" y="1472184"/>
            <a:ext cx="24323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AI, Data Science, Engineering, Energy, Finance, Sustainability</a:t>
            </a:r>
            <a:endParaRPr lang="en-US" sz="950" dirty="0"/>
          </a:p>
        </p:txBody>
      </p:sp>
      <p:sp>
        <p:nvSpPr>
          <p:cNvPr id="21" name="Text 18"/>
          <p:cNvSpPr/>
          <p:nvPr/>
        </p:nvSpPr>
        <p:spPr>
          <a:xfrm>
            <a:off x="5486400" y="1472184"/>
            <a:ext cx="339242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Bachelor's programmes in priority fields; pre-master's tracks in STEM &amp; business analytics; B2+ English language courses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65760" y="2215134"/>
            <a:ext cx="8503920" cy="742950"/>
          </a:xfrm>
          <a:prstGeom prst="rect">
            <a:avLst/>
          </a:prstGeom>
          <a:solidFill>
            <a:srgbClr val="E8F4FC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365760" y="2215134"/>
            <a:ext cx="64008" cy="742950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57200" y="2251710"/>
            <a:ext cx="138074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RSSP (Australia)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1965960" y="2251710"/>
            <a:ext cx="8321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 &amp; PG</a:t>
            </a:r>
            <a:endParaRPr lang="en-US" sz="950" dirty="0"/>
          </a:p>
        </p:txBody>
      </p:sp>
      <p:sp>
        <p:nvSpPr>
          <p:cNvPr id="26" name="Text 23"/>
          <p:cNvSpPr/>
          <p:nvPr/>
        </p:nvSpPr>
        <p:spPr>
          <a:xfrm>
            <a:off x="2926080" y="2251710"/>
            <a:ext cx="24323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Business, IT, Health, Education, Engineering</a:t>
            </a:r>
            <a:endParaRPr lang="en-US" sz="950" dirty="0"/>
          </a:p>
        </p:txBody>
      </p:sp>
      <p:sp>
        <p:nvSpPr>
          <p:cNvPr id="27" name="Text 24"/>
          <p:cNvSpPr/>
          <p:nvPr/>
        </p:nvSpPr>
        <p:spPr>
          <a:xfrm>
            <a:off x="5486400" y="2251710"/>
            <a:ext cx="339242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 language courses; bachelor's programmes in priority fields; TVET and vocational courses</a:t>
            </a:r>
            <a:endParaRPr lang="en-US" sz="950" dirty="0"/>
          </a:p>
        </p:txBody>
      </p:sp>
      <p:sp>
        <p:nvSpPr>
          <p:cNvPr id="28" name="Shape 25"/>
          <p:cNvSpPr/>
          <p:nvPr/>
        </p:nvSpPr>
        <p:spPr>
          <a:xfrm>
            <a:off x="365760" y="2994660"/>
            <a:ext cx="8503920" cy="742950"/>
          </a:xfrm>
          <a:prstGeom prst="rect">
            <a:avLst/>
          </a:prstGeom>
          <a:solidFill>
            <a:srgbClr val="FFFFFF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365760" y="2994660"/>
            <a:ext cx="64008" cy="742950"/>
          </a:xfrm>
          <a:prstGeom prst="rect">
            <a:avLst/>
          </a:prstGeom>
          <a:solidFill>
            <a:srgbClr val="00838F"/>
          </a:solidFill>
          <a:ln w="12700">
            <a:solidFill>
              <a:srgbClr val="00838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7"/>
          <p:cNvSpPr/>
          <p:nvPr/>
        </p:nvSpPr>
        <p:spPr>
          <a:xfrm>
            <a:off x="457200" y="3031236"/>
            <a:ext cx="138074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83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Korea Scholarship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1965960" y="3031236"/>
            <a:ext cx="8321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 &amp; PG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2926080" y="3031236"/>
            <a:ext cx="24323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STEM, Business, Arts, Humanities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5486400" y="3031236"/>
            <a:ext cx="339242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 language courses; bachelor's programmes in priority fields; TVET and vocational courses</a:t>
            </a:r>
            <a:endParaRPr lang="en-US" sz="950" dirty="0"/>
          </a:p>
        </p:txBody>
      </p:sp>
      <p:sp>
        <p:nvSpPr>
          <p:cNvPr id="34" name="Shape 31"/>
          <p:cNvSpPr/>
          <p:nvPr/>
        </p:nvSpPr>
        <p:spPr>
          <a:xfrm>
            <a:off x="365760" y="3774186"/>
            <a:ext cx="8503920" cy="742950"/>
          </a:xfrm>
          <a:prstGeom prst="rect">
            <a:avLst/>
          </a:prstGeom>
          <a:solidFill>
            <a:srgbClr val="E8F4FC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/>
          <p:cNvSpPr/>
          <p:nvPr/>
        </p:nvSpPr>
        <p:spPr>
          <a:xfrm>
            <a:off x="365760" y="3774186"/>
            <a:ext cx="64008" cy="742950"/>
          </a:xfrm>
          <a:prstGeom prst="rect">
            <a:avLst/>
          </a:prstGeom>
          <a:solidFill>
            <a:srgbClr val="E88B2A"/>
          </a:solidFill>
          <a:ln w="12700">
            <a:solidFill>
              <a:srgbClr val="E8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3"/>
          <p:cNvSpPr/>
          <p:nvPr/>
        </p:nvSpPr>
        <p:spPr>
          <a:xfrm>
            <a:off x="457200" y="3810762"/>
            <a:ext cx="138074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88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TBB / Talent Lift</a:t>
            </a:r>
            <a:endParaRPr lang="en-US" sz="1000" dirty="0"/>
          </a:p>
          <a:p>
            <a:pPr marL="0" indent="0">
              <a:buNone/>
            </a:pPr>
            <a:r>
              <a:rPr lang="en-US" sz="1000" b="1" dirty="0">
                <a:solidFill>
                  <a:srgbClr val="E88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Labour Mobility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1965960" y="3810762"/>
            <a:ext cx="8321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Skilled Professionals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2926080" y="3810762"/>
            <a:ext cx="243230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Multi-sectoral — employer demand-driven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(Canada, UK, Australia, US)</a:t>
            </a:r>
            <a:endParaRPr lang="en-US" sz="950" dirty="0"/>
          </a:p>
        </p:txBody>
      </p:sp>
      <p:sp>
        <p:nvSpPr>
          <p:cNvPr id="39" name="Text 36"/>
          <p:cNvSpPr/>
          <p:nvPr/>
        </p:nvSpPr>
        <p:spPr>
          <a:xfrm>
            <a:off x="5486400" y="3810762"/>
            <a:ext cx="3392424" cy="6697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Accredited micro-credential courses acceptable in the international labour market</a:t>
            </a:r>
            <a:endParaRPr lang="en-US" sz="950" dirty="0"/>
          </a:p>
        </p:txBody>
      </p:sp>
      <p:sp>
        <p:nvSpPr>
          <p:cNvPr id="40" name="Text 37"/>
          <p:cNvSpPr/>
          <p:nvPr/>
        </p:nvSpPr>
        <p:spPr>
          <a:xfrm>
            <a:off x="365760" y="4572000"/>
            <a:ext cx="71323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TNE is not being asked to build new pathways — but to open existing programmes to this cohort and help scholars reach eligibility thresholds already defined by destination countries.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English Proficiency Gap: RSSP Australia — 2026 Data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892 UNHCR India applicants to RSSP in 2026 — English proficiency is the defining bottleneck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76565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4498848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9" name="Chart 0"/>
          <p:cNvGraphicFramePr/>
          <p:nvPr/>
        </p:nvGraphicFramePr>
        <p:xfrm>
          <a:off x="411480" y="1188720"/>
          <a:ext cx="4407408" cy="246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hape 6"/>
          <p:cNvSpPr/>
          <p:nvPr/>
        </p:nvSpPr>
        <p:spPr>
          <a:xfrm>
            <a:off x="411480" y="3721608"/>
            <a:ext cx="4407408" cy="941832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411480" y="3721608"/>
            <a:ext cx="54864" cy="941832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548640" y="3767328"/>
            <a:ext cx="4187952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</a:t>
            </a: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scores confirmed for 298 of 892 RSSP applicants. The remaining 594 have not submitted scores; programme partners report English proficiency support is needed across this broader cohort.</a:t>
            </a:r>
            <a:endParaRPr lang="en-US" sz="850" dirty="0"/>
          </a:p>
        </p:txBody>
      </p:sp>
      <p:sp>
        <p:nvSpPr>
          <p:cNvPr id="13" name="Shape 9"/>
          <p:cNvSpPr/>
          <p:nvPr/>
        </p:nvSpPr>
        <p:spPr>
          <a:xfrm>
            <a:off x="5074920" y="1143000"/>
            <a:ext cx="3794760" cy="1170432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5074920" y="1143000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298</a:t>
            </a:r>
            <a:endParaRPr lang="en-US" sz="4400" dirty="0"/>
          </a:p>
        </p:txBody>
      </p:sp>
      <p:sp>
        <p:nvSpPr>
          <p:cNvPr id="15" name="Text 11"/>
          <p:cNvSpPr/>
          <p:nvPr/>
        </p:nvSpPr>
        <p:spPr>
          <a:xfrm>
            <a:off x="5120640" y="1801368"/>
            <a:ext cx="3703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scholars with confirmed DET scores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103 eligible  ·  195 approaching threshold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5074920" y="2404872"/>
            <a:ext cx="3794760" cy="256032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5120640" y="2404872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– IELTS – TOEFL Equivalence (Key Bands)</a:t>
            </a:r>
            <a:endParaRPr lang="en-US" sz="850" dirty="0"/>
          </a:p>
        </p:txBody>
      </p:sp>
      <p:sp>
        <p:nvSpPr>
          <p:cNvPr id="18" name="Shape 14"/>
          <p:cNvSpPr/>
          <p:nvPr/>
        </p:nvSpPr>
        <p:spPr>
          <a:xfrm>
            <a:off x="5074920" y="2660904"/>
            <a:ext cx="3794760" cy="310896"/>
          </a:xfrm>
          <a:prstGeom prst="rect">
            <a:avLst/>
          </a:prstGeom>
          <a:solidFill>
            <a:srgbClr val="D6EEF8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5"/>
          <p:cNvSpPr/>
          <p:nvPr/>
        </p:nvSpPr>
        <p:spPr>
          <a:xfrm>
            <a:off x="5129784" y="2660904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</a:t>
            </a:r>
            <a:endParaRPr lang="en-US" sz="800" dirty="0"/>
          </a:p>
        </p:txBody>
      </p:sp>
      <p:sp>
        <p:nvSpPr>
          <p:cNvPr id="20" name="Text 16"/>
          <p:cNvSpPr/>
          <p:nvPr/>
        </p:nvSpPr>
        <p:spPr>
          <a:xfrm>
            <a:off x="6391656" y="2660904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IELTS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7653528" y="2660904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03A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TOEFL iBT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5074920" y="2990088"/>
            <a:ext cx="3794760" cy="310896"/>
          </a:xfrm>
          <a:prstGeom prst="rect">
            <a:avLst/>
          </a:prstGeom>
          <a:solidFill>
            <a:srgbClr val="E8F4FC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5129784" y="2990088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145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6391656" y="2990088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7.0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7653528" y="2990088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113–116</a:t>
            </a:r>
            <a:endParaRPr lang="en-US" sz="900" dirty="0"/>
          </a:p>
        </p:txBody>
      </p:sp>
      <p:sp>
        <p:nvSpPr>
          <p:cNvPr id="26" name="Shape 22"/>
          <p:cNvSpPr/>
          <p:nvPr/>
        </p:nvSpPr>
        <p:spPr>
          <a:xfrm>
            <a:off x="5074920" y="3319272"/>
            <a:ext cx="3794760" cy="310896"/>
          </a:xfrm>
          <a:prstGeom prst="rect">
            <a:avLst/>
          </a:prstGeom>
          <a:solidFill>
            <a:srgbClr val="FFFFFF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3"/>
          <p:cNvSpPr/>
          <p:nvPr/>
        </p:nvSpPr>
        <p:spPr>
          <a:xfrm>
            <a:off x="5129784" y="3319272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135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6391656" y="3319272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6.0</a:t>
            </a:r>
            <a:endParaRPr lang="en-US" sz="900" dirty="0"/>
          </a:p>
        </p:txBody>
      </p:sp>
      <p:sp>
        <p:nvSpPr>
          <p:cNvPr id="29" name="Text 25"/>
          <p:cNvSpPr/>
          <p:nvPr/>
        </p:nvSpPr>
        <p:spPr>
          <a:xfrm>
            <a:off x="7653528" y="3319272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104–108</a:t>
            </a:r>
            <a:endParaRPr lang="en-US" sz="900" dirty="0"/>
          </a:p>
        </p:txBody>
      </p:sp>
      <p:sp>
        <p:nvSpPr>
          <p:cNvPr id="30" name="Shape 26"/>
          <p:cNvSpPr/>
          <p:nvPr/>
        </p:nvSpPr>
        <p:spPr>
          <a:xfrm>
            <a:off x="5074920" y="3648456"/>
            <a:ext cx="3794760" cy="310896"/>
          </a:xfrm>
          <a:prstGeom prst="rect">
            <a:avLst/>
          </a:prstGeom>
          <a:solidFill>
            <a:srgbClr val="E8F4FC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7"/>
          <p:cNvSpPr/>
          <p:nvPr/>
        </p:nvSpPr>
        <p:spPr>
          <a:xfrm>
            <a:off x="5129784" y="3648456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125</a:t>
            </a:r>
            <a:endParaRPr lang="en-US" sz="900" dirty="0"/>
          </a:p>
        </p:txBody>
      </p:sp>
      <p:sp>
        <p:nvSpPr>
          <p:cNvPr id="32" name="Text 28"/>
          <p:cNvSpPr/>
          <p:nvPr/>
        </p:nvSpPr>
        <p:spPr>
          <a:xfrm>
            <a:off x="6391656" y="3648456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5.0</a:t>
            </a:r>
            <a:endParaRPr lang="en-US" sz="900" dirty="0"/>
          </a:p>
        </p:txBody>
      </p:sp>
      <p:sp>
        <p:nvSpPr>
          <p:cNvPr id="33" name="Text 29"/>
          <p:cNvSpPr/>
          <p:nvPr/>
        </p:nvSpPr>
        <p:spPr>
          <a:xfrm>
            <a:off x="7653528" y="3648456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93–97</a:t>
            </a:r>
            <a:endParaRPr lang="en-US" sz="900" dirty="0"/>
          </a:p>
        </p:txBody>
      </p:sp>
      <p:sp>
        <p:nvSpPr>
          <p:cNvPr id="34" name="Shape 30"/>
          <p:cNvSpPr/>
          <p:nvPr/>
        </p:nvSpPr>
        <p:spPr>
          <a:xfrm>
            <a:off x="5074920" y="3977640"/>
            <a:ext cx="3794760" cy="310896"/>
          </a:xfrm>
          <a:prstGeom prst="rect">
            <a:avLst/>
          </a:prstGeom>
          <a:solidFill>
            <a:srgbClr val="FFFFFF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5129784" y="3977640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</a:t>
            </a:r>
            <a:endParaRPr lang="en-US" sz="900" dirty="0"/>
          </a:p>
        </p:txBody>
      </p:sp>
      <p:sp>
        <p:nvSpPr>
          <p:cNvPr id="36" name="Text 32"/>
          <p:cNvSpPr/>
          <p:nvPr/>
        </p:nvSpPr>
        <p:spPr>
          <a:xfrm>
            <a:off x="6391656" y="3977640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7653528" y="3977640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87–92</a:t>
            </a:r>
            <a:endParaRPr lang="en-US" sz="900" dirty="0"/>
          </a:p>
        </p:txBody>
      </p:sp>
      <p:sp>
        <p:nvSpPr>
          <p:cNvPr id="38" name="Shape 34"/>
          <p:cNvSpPr/>
          <p:nvPr/>
        </p:nvSpPr>
        <p:spPr>
          <a:xfrm>
            <a:off x="5074920" y="4306824"/>
            <a:ext cx="3794760" cy="310896"/>
          </a:xfrm>
          <a:prstGeom prst="rect">
            <a:avLst/>
          </a:prstGeom>
          <a:solidFill>
            <a:srgbClr val="E8F4FC"/>
          </a:solidFill>
          <a:ln w="5080">
            <a:solidFill>
              <a:srgbClr val="DDEEF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5129784" y="4306824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95–115</a:t>
            </a:r>
            <a:endParaRPr lang="en-US" sz="900" dirty="0"/>
          </a:p>
        </p:txBody>
      </p:sp>
      <p:sp>
        <p:nvSpPr>
          <p:cNvPr id="40" name="Text 36"/>
          <p:cNvSpPr/>
          <p:nvPr/>
        </p:nvSpPr>
        <p:spPr>
          <a:xfrm>
            <a:off x="6391656" y="4306824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0–4.0</a:t>
            </a:r>
            <a:endParaRPr lang="en-US" sz="900" dirty="0"/>
          </a:p>
        </p:txBody>
      </p:sp>
      <p:sp>
        <p:nvSpPr>
          <p:cNvPr id="41" name="Text 37"/>
          <p:cNvSpPr/>
          <p:nvPr/>
        </p:nvSpPr>
        <p:spPr>
          <a:xfrm>
            <a:off x="7653528" y="4306824"/>
            <a:ext cx="119786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53–86</a:t>
            </a:r>
            <a:endParaRPr lang="en-US" sz="900" dirty="0"/>
          </a:p>
        </p:txBody>
      </p:sp>
      <p:sp>
        <p:nvSpPr>
          <p:cNvPr id="42" name="Text 38"/>
          <p:cNvSpPr/>
          <p:nvPr/>
        </p:nvSpPr>
        <p:spPr>
          <a:xfrm>
            <a:off x="5074920" y="4592022"/>
            <a:ext cx="2743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englishtest.duolingo.com/scores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TNE: Multiple Ways to Make an Impact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4818888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65760" y="4765652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320040" y="822960"/>
            <a:ext cx="4160520" cy="912114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77849"/>
            <a:ext cx="402336" cy="40233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987552" y="886968"/>
            <a:ext cx="34015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&amp;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Courses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987552" y="1297305"/>
            <a:ext cx="3291840" cy="0"/>
          </a:xfrm>
          <a:prstGeom prst="line">
            <a:avLst/>
          </a:prstGeom>
          <a:noFill/>
          <a:ln w="6350">
            <a:solidFill>
              <a:srgbClr val="FFFFFF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987552" y="1352169"/>
            <a:ext cx="3401568" cy="3463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prep &amp; pre-entry programmes sequenced toward RSSP, UNICORE &amp; Korea pathways</a:t>
            </a:r>
            <a:endParaRPr lang="en-US" sz="850" dirty="0"/>
          </a:p>
        </p:txBody>
      </p:sp>
      <p:sp>
        <p:nvSpPr>
          <p:cNvPr id="12" name="Shape 8"/>
          <p:cNvSpPr/>
          <p:nvPr/>
        </p:nvSpPr>
        <p:spPr>
          <a:xfrm>
            <a:off x="320040" y="1789938"/>
            <a:ext cx="4160520" cy="912114"/>
          </a:xfrm>
          <a:prstGeom prst="rect">
            <a:avLst/>
          </a:prstGeom>
          <a:solidFill>
            <a:srgbClr val="005A99"/>
          </a:solidFill>
          <a:ln w="12700">
            <a:solidFill>
              <a:srgbClr val="005A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044827"/>
            <a:ext cx="402336" cy="402336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987552" y="1853946"/>
            <a:ext cx="34015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 Language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Courses</a:t>
            </a:r>
            <a:endParaRPr lang="en-US" sz="1100" dirty="0"/>
          </a:p>
        </p:txBody>
      </p:sp>
      <p:sp>
        <p:nvSpPr>
          <p:cNvPr id="15" name="Shape 10"/>
          <p:cNvSpPr/>
          <p:nvPr/>
        </p:nvSpPr>
        <p:spPr>
          <a:xfrm>
            <a:off x="987552" y="2264283"/>
            <a:ext cx="3291840" cy="0"/>
          </a:xfrm>
          <a:prstGeom prst="line">
            <a:avLst/>
          </a:prstGeom>
          <a:noFill/>
          <a:ln w="6350">
            <a:solidFill>
              <a:srgbClr val="FFFFFF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1"/>
          <p:cNvSpPr/>
          <p:nvPr/>
        </p:nvSpPr>
        <p:spPr>
          <a:xfrm>
            <a:off x="987552" y="2319147"/>
            <a:ext cx="3401568" cy="3463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85 → 105+ progression to unlock eligibility across all destination-country pathways</a:t>
            </a:r>
            <a:endParaRPr lang="en-US" sz="850" dirty="0"/>
          </a:p>
        </p:txBody>
      </p:sp>
      <p:sp>
        <p:nvSpPr>
          <p:cNvPr id="17" name="Shape 12"/>
          <p:cNvSpPr/>
          <p:nvPr/>
        </p:nvSpPr>
        <p:spPr>
          <a:xfrm>
            <a:off x="320040" y="2756916"/>
            <a:ext cx="4160520" cy="912114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3011805"/>
            <a:ext cx="402336" cy="402336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987552" y="2820924"/>
            <a:ext cx="34015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UG / PG Online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Degree Programmes</a:t>
            </a:r>
            <a:endParaRPr lang="en-US" sz="1100" dirty="0"/>
          </a:p>
        </p:txBody>
      </p:sp>
      <p:sp>
        <p:nvSpPr>
          <p:cNvPr id="20" name="Shape 14"/>
          <p:cNvSpPr/>
          <p:nvPr/>
        </p:nvSpPr>
        <p:spPr>
          <a:xfrm>
            <a:off x="987552" y="3231261"/>
            <a:ext cx="3291840" cy="0"/>
          </a:xfrm>
          <a:prstGeom prst="line">
            <a:avLst/>
          </a:prstGeom>
          <a:noFill/>
          <a:ln w="6350">
            <a:solidFill>
              <a:srgbClr val="FFFFFF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5"/>
          <p:cNvSpPr/>
          <p:nvPr/>
        </p:nvSpPr>
        <p:spPr>
          <a:xfrm>
            <a:off x="987552" y="3286125"/>
            <a:ext cx="3401568" cy="3463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at UNHCR's Digital Learning Centres — flexible, accredited, in-country access</a:t>
            </a:r>
            <a:endParaRPr lang="en-US" sz="850" dirty="0"/>
          </a:p>
        </p:txBody>
      </p:sp>
      <p:sp>
        <p:nvSpPr>
          <p:cNvPr id="22" name="Shape 16"/>
          <p:cNvSpPr/>
          <p:nvPr/>
        </p:nvSpPr>
        <p:spPr>
          <a:xfrm>
            <a:off x="320040" y="3723894"/>
            <a:ext cx="4160520" cy="912114"/>
          </a:xfrm>
          <a:prstGeom prst="rect">
            <a:avLst/>
          </a:prstGeom>
          <a:solidFill>
            <a:srgbClr val="005A99"/>
          </a:solidFill>
          <a:ln w="12700">
            <a:solidFill>
              <a:srgbClr val="005A9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978783"/>
            <a:ext cx="402336" cy="402336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987552" y="3787902"/>
            <a:ext cx="340156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Micro-credential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Courses</a:t>
            </a:r>
            <a:endParaRPr lang="en-US" sz="1100" dirty="0"/>
          </a:p>
        </p:txBody>
      </p:sp>
      <p:sp>
        <p:nvSpPr>
          <p:cNvPr id="25" name="Shape 18"/>
          <p:cNvSpPr/>
          <p:nvPr/>
        </p:nvSpPr>
        <p:spPr>
          <a:xfrm>
            <a:off x="987552" y="4198239"/>
            <a:ext cx="3291840" cy="0"/>
          </a:xfrm>
          <a:prstGeom prst="line">
            <a:avLst/>
          </a:prstGeom>
          <a:noFill/>
          <a:ln w="6350">
            <a:solidFill>
              <a:srgbClr val="FFFFFF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19"/>
          <p:cNvSpPr/>
          <p:nvPr/>
        </p:nvSpPr>
        <p:spPr>
          <a:xfrm>
            <a:off x="987552" y="4253103"/>
            <a:ext cx="3401568" cy="3463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Internationally accredited short courses for labour market entry — TBB, Talent Lift, EU</a:t>
            </a:r>
            <a:endParaRPr lang="en-US" sz="850" dirty="0"/>
          </a:p>
        </p:txBody>
      </p:sp>
      <p:sp>
        <p:nvSpPr>
          <p:cNvPr id="27" name="Shape 20"/>
          <p:cNvSpPr/>
          <p:nvPr/>
        </p:nvSpPr>
        <p:spPr>
          <a:xfrm>
            <a:off x="4709160" y="822960"/>
            <a:ext cx="4114800" cy="29260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1"/>
          <p:cNvSpPr/>
          <p:nvPr/>
        </p:nvSpPr>
        <p:spPr>
          <a:xfrm>
            <a:off x="4754880" y="822960"/>
            <a:ext cx="4023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for UK Universities</a:t>
            </a:r>
            <a:endParaRPr lang="en-US" sz="1100" dirty="0"/>
          </a:p>
        </p:txBody>
      </p:sp>
      <p:sp>
        <p:nvSpPr>
          <p:cNvPr id="29" name="Shape 22"/>
          <p:cNvSpPr/>
          <p:nvPr/>
        </p:nvSpPr>
        <p:spPr>
          <a:xfrm>
            <a:off x="4709160" y="1170432"/>
            <a:ext cx="4114800" cy="8366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3"/>
          <p:cNvSpPr/>
          <p:nvPr/>
        </p:nvSpPr>
        <p:spPr>
          <a:xfrm>
            <a:off x="4709160" y="1170432"/>
            <a:ext cx="54864" cy="836676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9744" y="1442466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5193792" y="1225296"/>
            <a:ext cx="3547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&amp; Reputation</a:t>
            </a:r>
            <a:endParaRPr lang="en-US" sz="1000" dirty="0"/>
          </a:p>
        </p:txBody>
      </p:sp>
      <p:sp>
        <p:nvSpPr>
          <p:cNvPr id="33" name="Text 25"/>
          <p:cNvSpPr/>
          <p:nvPr/>
        </p:nvSpPr>
        <p:spPr>
          <a:xfrm>
            <a:off x="5193792" y="1444752"/>
            <a:ext cx="3547872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GRF/EOTO profile; UNHCR co-branding; SDG &amp; social responsibility alignment; meets staff &amp; faculty expectations for a socially progressive institution</a:t>
            </a:r>
            <a:endParaRPr lang="en-US" sz="850" dirty="0"/>
          </a:p>
        </p:txBody>
      </p:sp>
      <p:sp>
        <p:nvSpPr>
          <p:cNvPr id="34" name="Shape 26"/>
          <p:cNvSpPr/>
          <p:nvPr/>
        </p:nvSpPr>
        <p:spPr>
          <a:xfrm>
            <a:off x="4709160" y="2061972"/>
            <a:ext cx="4114800" cy="836676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27"/>
          <p:cNvSpPr/>
          <p:nvPr/>
        </p:nvSpPr>
        <p:spPr>
          <a:xfrm>
            <a:off x="4709160" y="2061972"/>
            <a:ext cx="54864" cy="836676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9744" y="2334006"/>
            <a:ext cx="274320" cy="274320"/>
          </a:xfrm>
          <a:prstGeom prst="rect">
            <a:avLst/>
          </a:prstGeom>
        </p:spPr>
      </p:pic>
      <p:sp>
        <p:nvSpPr>
          <p:cNvPr id="37" name="Text 28"/>
          <p:cNvSpPr/>
          <p:nvPr/>
        </p:nvSpPr>
        <p:spPr>
          <a:xfrm>
            <a:off x="5193792" y="2116836"/>
            <a:ext cx="3547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&amp; Staff Engagement</a:t>
            </a:r>
            <a:endParaRPr lang="en-US" sz="1000" dirty="0"/>
          </a:p>
        </p:txBody>
      </p:sp>
      <p:sp>
        <p:nvSpPr>
          <p:cNvPr id="38" name="Text 29"/>
          <p:cNvSpPr/>
          <p:nvPr/>
        </p:nvSpPr>
        <p:spPr>
          <a:xfrm>
            <a:off x="5193792" y="2336292"/>
            <a:ext cx="3547872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UNHCR-linked research &amp; teaching projects; faculty and student collaboration in refugee-hosting communities</a:t>
            </a:r>
            <a:endParaRPr lang="en-US" sz="850" dirty="0"/>
          </a:p>
        </p:txBody>
      </p:sp>
      <p:sp>
        <p:nvSpPr>
          <p:cNvPr id="39" name="Shape 30"/>
          <p:cNvSpPr/>
          <p:nvPr/>
        </p:nvSpPr>
        <p:spPr>
          <a:xfrm>
            <a:off x="4709160" y="2953512"/>
            <a:ext cx="4114800" cy="8366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1"/>
          <p:cNvSpPr/>
          <p:nvPr/>
        </p:nvSpPr>
        <p:spPr>
          <a:xfrm>
            <a:off x="4709160" y="2953512"/>
            <a:ext cx="54864" cy="836676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1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09744" y="3225546"/>
            <a:ext cx="274320" cy="274320"/>
          </a:xfrm>
          <a:prstGeom prst="rect">
            <a:avLst/>
          </a:prstGeom>
        </p:spPr>
      </p:pic>
      <p:sp>
        <p:nvSpPr>
          <p:cNvPr id="42" name="Text 32"/>
          <p:cNvSpPr/>
          <p:nvPr/>
        </p:nvSpPr>
        <p:spPr>
          <a:xfrm>
            <a:off x="5193792" y="3008376"/>
            <a:ext cx="3547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Networks &amp; Funding</a:t>
            </a:r>
            <a:endParaRPr lang="en-US" sz="1000" dirty="0"/>
          </a:p>
        </p:txBody>
      </p:sp>
      <p:sp>
        <p:nvSpPr>
          <p:cNvPr id="43" name="Text 33"/>
          <p:cNvSpPr/>
          <p:nvPr/>
        </p:nvSpPr>
        <p:spPr>
          <a:xfrm>
            <a:off x="5193792" y="3227832"/>
            <a:ext cx="3547872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global academic and NGO networks; access to funding, research and collaboration on migration &amp; social justice</a:t>
            </a:r>
            <a:endParaRPr lang="en-US" sz="850" dirty="0"/>
          </a:p>
        </p:txBody>
      </p:sp>
      <p:sp>
        <p:nvSpPr>
          <p:cNvPr id="44" name="Shape 34"/>
          <p:cNvSpPr/>
          <p:nvPr/>
        </p:nvSpPr>
        <p:spPr>
          <a:xfrm>
            <a:off x="4709160" y="3845052"/>
            <a:ext cx="4114800" cy="836676"/>
          </a:xfrm>
          <a:prstGeom prst="rect">
            <a:avLst/>
          </a:prstGeom>
          <a:solidFill>
            <a:srgbClr val="E8F4FC"/>
          </a:solidFill>
          <a:ln w="12700">
            <a:solidFill>
              <a:srgbClr val="E8F4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35"/>
          <p:cNvSpPr/>
          <p:nvPr/>
        </p:nvSpPr>
        <p:spPr>
          <a:xfrm>
            <a:off x="4709160" y="3845052"/>
            <a:ext cx="54864" cy="836676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6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09744" y="4117086"/>
            <a:ext cx="274320" cy="274320"/>
          </a:xfrm>
          <a:prstGeom prst="rect">
            <a:avLst/>
          </a:prstGeom>
        </p:spPr>
      </p:pic>
      <p:sp>
        <p:nvSpPr>
          <p:cNvPr id="47" name="Text 36"/>
          <p:cNvSpPr/>
          <p:nvPr/>
        </p:nvSpPr>
        <p:spPr>
          <a:xfrm>
            <a:off x="5193792" y="3899916"/>
            <a:ext cx="354787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Partnership</a:t>
            </a:r>
            <a:endParaRPr lang="en-US" sz="1000" dirty="0"/>
          </a:p>
        </p:txBody>
      </p:sp>
      <p:sp>
        <p:nvSpPr>
          <p:cNvPr id="48" name="Text 37"/>
          <p:cNvSpPr/>
          <p:nvPr/>
        </p:nvSpPr>
        <p:spPr>
          <a:xfrm>
            <a:off x="5193792" y="4119372"/>
            <a:ext cx="3547872" cy="489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Co-designed programmes with UNHCR; joint delivery in refugee-hosting communities; sustainable, long-term institutional relationship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72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201168"/>
            <a:ext cx="84124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UNHCR India's Digital Higher Education (DHE) Initiative</a:t>
            </a:r>
            <a:endParaRPr lang="en-US" sz="2100" dirty="0"/>
          </a:p>
        </p:txBody>
      </p:sp>
      <p:sp>
        <p:nvSpPr>
          <p:cNvPr id="3" name="Text 1"/>
          <p:cNvSpPr/>
          <p:nvPr/>
        </p:nvSpPr>
        <p:spPr>
          <a:xfrm>
            <a:off x="365760" y="749808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infrastructure that makes UK TNE delivery possible — in-country, at scale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365760" y="1024128"/>
            <a:ext cx="841248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4872280"/>
            <a:ext cx="9144000" cy="0"/>
          </a:xfrm>
          <a:prstGeom prst="line">
            <a:avLst/>
          </a:prstGeom>
          <a:noFill/>
          <a:ln w="9525">
            <a:solidFill>
              <a:srgbClr val="FFFFFF">
                <a:alpha val="6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392" y="4521708"/>
            <a:ext cx="1298448" cy="5760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4805696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365760" y="1143000"/>
            <a:ext cx="8412480" cy="566928"/>
          </a:xfrm>
          <a:prstGeom prst="rect">
            <a:avLst/>
          </a:prstGeom>
          <a:solidFill>
            <a:srgbClr val="003A63"/>
          </a:solidFill>
          <a:ln w="12700">
            <a:solidFill>
              <a:srgbClr val="003A6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02920" y="1207008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6EE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Connected Learning Centres (CLCs) are UNHCR-managed, technology-enabled hubs embedded in refugee communities in India, designed to host accredited online and blended degree programmes from partner universities.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65760" y="1801368"/>
            <a:ext cx="2697480" cy="284378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65760" y="1801368"/>
            <a:ext cx="2697480" cy="384048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856232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19656"/>
            <a:ext cx="2240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&amp; Infrastructure</a:t>
            </a:r>
            <a:endParaRPr lang="en-US" sz="1000" dirty="0"/>
          </a:p>
        </p:txBody>
      </p:sp>
      <p:sp>
        <p:nvSpPr>
          <p:cNvPr id="14" name="Text 10"/>
          <p:cNvSpPr/>
          <p:nvPr/>
        </p:nvSpPr>
        <p:spPr>
          <a:xfrm>
            <a:off x="475488" y="224028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 CLCs with stable internet connectivity</a:t>
            </a:r>
            <a:endParaRPr lang="en-US" sz="950" dirty="0"/>
          </a:p>
        </p:txBody>
      </p:sp>
      <p:sp>
        <p:nvSpPr>
          <p:cNvPr id="15" name="Text 11"/>
          <p:cNvSpPr/>
          <p:nvPr/>
        </p:nvSpPr>
        <p:spPr>
          <a:xfrm>
            <a:off x="475488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Devices and digital literacy training</a:t>
            </a:r>
            <a:endParaRPr lang="en-US" sz="950" dirty="0"/>
          </a:p>
        </p:txBody>
      </p:sp>
      <p:sp>
        <p:nvSpPr>
          <p:cNvPr id="16" name="Text 12"/>
          <p:cNvSpPr/>
          <p:nvPr/>
        </p:nvSpPr>
        <p:spPr>
          <a:xfrm>
            <a:off x="475488" y="3374136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Facilitated study sessions with local coordinators</a:t>
            </a:r>
            <a:endParaRPr lang="en-US" sz="950" dirty="0"/>
          </a:p>
        </p:txBody>
      </p:sp>
      <p:sp>
        <p:nvSpPr>
          <p:cNvPr id="17" name="Text 13"/>
          <p:cNvSpPr/>
          <p:nvPr/>
        </p:nvSpPr>
        <p:spPr>
          <a:xfrm>
            <a:off x="475488" y="3941064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and IT support on-site</a:t>
            </a:r>
            <a:endParaRPr lang="en-US" sz="950" dirty="0"/>
          </a:p>
        </p:txBody>
      </p:sp>
      <p:sp>
        <p:nvSpPr>
          <p:cNvPr id="18" name="Shape 14"/>
          <p:cNvSpPr/>
          <p:nvPr/>
        </p:nvSpPr>
        <p:spPr>
          <a:xfrm>
            <a:off x="3136392" y="1801368"/>
            <a:ext cx="2697480" cy="284378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5"/>
          <p:cNvSpPr/>
          <p:nvPr/>
        </p:nvSpPr>
        <p:spPr>
          <a:xfrm>
            <a:off x="3136392" y="1801368"/>
            <a:ext cx="2697480" cy="384048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7832" y="1856232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3547872" y="1819656"/>
            <a:ext cx="2240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Pastoral &amp; Academic Support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3246120" y="224028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Academic and professional mentorship</a:t>
            </a:r>
            <a:endParaRPr lang="en-US" sz="950" dirty="0"/>
          </a:p>
        </p:txBody>
      </p:sp>
      <p:sp>
        <p:nvSpPr>
          <p:cNvPr id="23" name="Text 18"/>
          <p:cNvSpPr/>
          <p:nvPr/>
        </p:nvSpPr>
        <p:spPr>
          <a:xfrm>
            <a:off x="3246120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Psychosocial and wellbeing support</a:t>
            </a:r>
            <a:endParaRPr lang="en-US" sz="950" dirty="0"/>
          </a:p>
        </p:txBody>
      </p:sp>
      <p:sp>
        <p:nvSpPr>
          <p:cNvPr id="24" name="Text 19"/>
          <p:cNvSpPr/>
          <p:nvPr/>
        </p:nvSpPr>
        <p:spPr>
          <a:xfrm>
            <a:off x="3246120" y="3374136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skills and academic English coaching</a:t>
            </a:r>
            <a:endParaRPr lang="en-US" sz="950" dirty="0"/>
          </a:p>
        </p:txBody>
      </p:sp>
      <p:sp>
        <p:nvSpPr>
          <p:cNvPr id="25" name="Text 20"/>
          <p:cNvSpPr/>
          <p:nvPr/>
        </p:nvSpPr>
        <p:spPr>
          <a:xfrm>
            <a:off x="3246120" y="3941064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financial support for refugees to access CLCs.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5907024" y="1801368"/>
            <a:ext cx="2697480" cy="284378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2"/>
          <p:cNvSpPr/>
          <p:nvPr/>
        </p:nvSpPr>
        <p:spPr>
          <a:xfrm>
            <a:off x="5907024" y="1801368"/>
            <a:ext cx="2697480" cy="384048"/>
          </a:xfrm>
          <a:prstGeom prst="rect">
            <a:avLst/>
          </a:prstGeom>
          <a:solidFill>
            <a:srgbClr val="0072BB"/>
          </a:solidFill>
          <a:ln w="12700">
            <a:solidFill>
              <a:srgbClr val="0072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8464" y="1856232"/>
            <a:ext cx="256032" cy="25603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318504" y="1819656"/>
            <a:ext cx="2240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Pathway Integration</a:t>
            </a:r>
            <a:endParaRPr lang="en-US" sz="1000" dirty="0"/>
          </a:p>
        </p:txBody>
      </p:sp>
      <p:sp>
        <p:nvSpPr>
          <p:cNvPr id="30" name="Text 24"/>
          <p:cNvSpPr/>
          <p:nvPr/>
        </p:nvSpPr>
        <p:spPr>
          <a:xfrm>
            <a:off x="6016752" y="2240280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Scholar pre-screening, referral, and verification by UNHCR and partners</a:t>
            </a:r>
            <a:endParaRPr lang="en-US" sz="950" dirty="0"/>
          </a:p>
        </p:txBody>
      </p:sp>
      <p:sp>
        <p:nvSpPr>
          <p:cNvPr id="31" name="Text 25"/>
          <p:cNvSpPr/>
          <p:nvPr/>
        </p:nvSpPr>
        <p:spPr>
          <a:xfrm>
            <a:off x="6016752" y="2807208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 preparation support and language progression</a:t>
            </a:r>
            <a:endParaRPr lang="en-US" sz="950" dirty="0"/>
          </a:p>
        </p:txBody>
      </p:sp>
      <p:sp>
        <p:nvSpPr>
          <p:cNvPr id="32" name="Text 26"/>
          <p:cNvSpPr/>
          <p:nvPr/>
        </p:nvSpPr>
        <p:spPr>
          <a:xfrm>
            <a:off x="6016752" y="3374136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Linkage to RSSP, UNICORE, and labour mobility outcomes</a:t>
            </a:r>
            <a:endParaRPr lang="en-US" sz="950" dirty="0"/>
          </a:p>
        </p:txBody>
      </p:sp>
      <p:sp>
        <p:nvSpPr>
          <p:cNvPr id="33" name="Text 27"/>
          <p:cNvSpPr/>
          <p:nvPr/>
        </p:nvSpPr>
        <p:spPr>
          <a:xfrm>
            <a:off x="6016752" y="3941064"/>
            <a:ext cx="2514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0072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</a:t>
            </a: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M&amp;E and progress tracking within UNHCR's DHE framework</a:t>
            </a:r>
            <a:endParaRPr lang="en-US" sz="950" dirty="0"/>
          </a:p>
        </p:txBody>
      </p:sp>
      <p:sp>
        <p:nvSpPr>
          <p:cNvPr id="34" name="Text 28"/>
          <p:cNvSpPr/>
          <p:nvPr/>
        </p:nvSpPr>
        <p:spPr>
          <a:xfrm>
            <a:off x="365760" y="4676314"/>
            <a:ext cx="713232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A8D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DHE CLCs currently operate in India, with UNHCR providing full programme coordination, scholar support, and accountability — meaning UK universities can deliver without needing their own on-ground presence.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1729</Words>
  <Application>Microsoft Office PowerPoint</Application>
  <PresentationFormat>On-screen Show (16:9)</PresentationFormat>
  <Paragraphs>261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 Action Group — UK Universities Briefing</dc:title>
  <dc:subject>PptxGenJS Presentation</dc:subject>
  <dc:creator>UNHCR India</dc:creator>
  <cp:lastModifiedBy>Anshum GOSWAMI</cp:lastModifiedBy>
  <cp:revision>2</cp:revision>
  <dcterms:created xsi:type="dcterms:W3CDTF">2026-04-15T11:09:31Z</dcterms:created>
  <dcterms:modified xsi:type="dcterms:W3CDTF">2026-04-15T13:07:14Z</dcterms:modified>
</cp:coreProperties>
</file>